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2"/>
  </p:sldMasterIdLst>
  <p:notesMasterIdLst>
    <p:notesMasterId r:id="rId39"/>
  </p:notesMasterIdLst>
  <p:handoutMasterIdLst>
    <p:handoutMasterId r:id="rId40"/>
  </p:handoutMasterIdLst>
  <p:sldIdLst>
    <p:sldId id="494" r:id="rId3"/>
    <p:sldId id="258" r:id="rId4"/>
    <p:sldId id="259" r:id="rId5"/>
    <p:sldId id="486" r:id="rId6"/>
    <p:sldId id="260" r:id="rId7"/>
    <p:sldId id="479" r:id="rId8"/>
    <p:sldId id="488" r:id="rId9"/>
    <p:sldId id="489" r:id="rId10"/>
    <p:sldId id="480" r:id="rId11"/>
    <p:sldId id="490" r:id="rId12"/>
    <p:sldId id="495" r:id="rId13"/>
    <p:sldId id="496" r:id="rId14"/>
    <p:sldId id="497" r:id="rId15"/>
    <p:sldId id="514" r:id="rId16"/>
    <p:sldId id="526" r:id="rId17"/>
    <p:sldId id="524" r:id="rId18"/>
    <p:sldId id="515" r:id="rId19"/>
    <p:sldId id="516" r:id="rId20"/>
    <p:sldId id="517" r:id="rId21"/>
    <p:sldId id="518" r:id="rId22"/>
    <p:sldId id="525" r:id="rId23"/>
    <p:sldId id="261" r:id="rId24"/>
    <p:sldId id="511" r:id="rId25"/>
    <p:sldId id="512" r:id="rId26"/>
    <p:sldId id="513" r:id="rId27"/>
    <p:sldId id="519" r:id="rId28"/>
    <p:sldId id="520" r:id="rId29"/>
    <p:sldId id="521" r:id="rId30"/>
    <p:sldId id="522" r:id="rId31"/>
    <p:sldId id="262" r:id="rId32"/>
    <p:sldId id="481" r:id="rId33"/>
    <p:sldId id="476" r:id="rId34"/>
    <p:sldId id="523" r:id="rId35"/>
    <p:sldId id="484" r:id="rId36"/>
    <p:sldId id="509" r:id="rId37"/>
    <p:sldId id="257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2021/6/17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4384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30.jp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andolFang R" panose="00000500000000000000" pitchFamily="50" charset="-122"/>
                <a:ea typeface="FandolFang R" panose="00000500000000000000" pitchFamily="5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andolFang R" panose="00000500000000000000" pitchFamily="50" charset="-122"/>
                <a:ea typeface="FandolFang R" panose="00000500000000000000" pitchFamily="50" charset="-122"/>
              </a:defRPr>
            </a:lvl1pPr>
          </a:lstStyle>
          <a:p>
            <a:fld id="{BBF2C6AE-879B-4B65-B179-E41AF8FF6533}" type="datetimeFigureOut">
              <a:rPr lang="zh-CN" altLang="en-US" smtClean="0"/>
              <a:t>2021/6/17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andolFang R" panose="00000500000000000000" pitchFamily="50" charset="-122"/>
                <a:ea typeface="FandolFang R" panose="00000500000000000000" pitchFamily="5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andolFang R" panose="00000500000000000000" pitchFamily="50" charset="-122"/>
                <a:ea typeface="FandolFang R" panose="00000500000000000000" pitchFamily="50" charset="-122"/>
              </a:defRPr>
            </a:lvl1pPr>
          </a:lstStyle>
          <a:p>
            <a:fld id="{B79F1EB8-A843-4A25-A09F-4B842B7CC71E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3477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andolFang R" panose="00000500000000000000" pitchFamily="50" charset="-122"/>
        <a:ea typeface="FandolFang R" panose="00000500000000000000" pitchFamily="5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andolFang R" panose="00000500000000000000" pitchFamily="50" charset="-122"/>
        <a:ea typeface="FandolFang R" panose="00000500000000000000" pitchFamily="5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andolFang R" panose="00000500000000000000" pitchFamily="50" charset="-122"/>
        <a:ea typeface="FandolFang R" panose="00000500000000000000" pitchFamily="5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andolFang R" panose="00000500000000000000" pitchFamily="50" charset="-122"/>
        <a:ea typeface="FandolFang R" panose="00000500000000000000" pitchFamily="5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andolFang R" panose="00000500000000000000" pitchFamily="50" charset="-122"/>
        <a:ea typeface="FandolFang R" panose="00000500000000000000" pitchFamily="5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2021/6/17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845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2436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/>
        </p:nvSpPr>
        <p:spPr>
          <a:xfrm>
            <a:off x="1249680" y="321552"/>
            <a:ext cx="4002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POSans B" panose="00020600040101010101" pitchFamily="18" charset="-122"/>
              </a:rPr>
              <a:t>请输入标题文本内容</a:t>
            </a:r>
          </a:p>
        </p:txBody>
      </p:sp>
      <p:sp>
        <p:nvSpPr>
          <p:cNvPr id="7" name="任意多边形: 形状 6"/>
          <p:cNvSpPr/>
          <p:nvPr userDrawn="1"/>
        </p:nvSpPr>
        <p:spPr>
          <a:xfrm>
            <a:off x="0" y="379437"/>
            <a:ext cx="1326086" cy="473841"/>
          </a:xfrm>
          <a:custGeom>
            <a:avLst/>
            <a:gdLst>
              <a:gd name="connsiteX0" fmla="*/ 0 w 1326086"/>
              <a:gd name="connsiteY0" fmla="*/ 0 h 473841"/>
              <a:gd name="connsiteX1" fmla="*/ 1326086 w 1326086"/>
              <a:gd name="connsiteY1" fmla="*/ 0 h 473841"/>
              <a:gd name="connsiteX2" fmla="*/ 1038749 w 1326086"/>
              <a:gd name="connsiteY2" fmla="*/ 473841 h 473841"/>
              <a:gd name="connsiteX3" fmla="*/ 0 w 1326086"/>
              <a:gd name="connsiteY3" fmla="*/ 473841 h 473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6086" h="473841">
                <a:moveTo>
                  <a:pt x="0" y="0"/>
                </a:moveTo>
                <a:lnTo>
                  <a:pt x="1326086" y="0"/>
                </a:lnTo>
                <a:lnTo>
                  <a:pt x="1038749" y="473841"/>
                </a:lnTo>
                <a:lnTo>
                  <a:pt x="0" y="47384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阿里巴巴普惠体 B" panose="00020600040101010101" charset="-122"/>
            </a:endParaRPr>
          </a:p>
        </p:txBody>
      </p:sp>
      <p:sp>
        <p:nvSpPr>
          <p:cNvPr id="9" name="任意多边形: 形状 8"/>
          <p:cNvSpPr/>
          <p:nvPr userDrawn="1"/>
        </p:nvSpPr>
        <p:spPr>
          <a:xfrm>
            <a:off x="0" y="379437"/>
            <a:ext cx="1021286" cy="473841"/>
          </a:xfrm>
          <a:custGeom>
            <a:avLst/>
            <a:gdLst>
              <a:gd name="connsiteX0" fmla="*/ 0 w 1021286"/>
              <a:gd name="connsiteY0" fmla="*/ 0 h 473841"/>
              <a:gd name="connsiteX1" fmla="*/ 1021286 w 1021286"/>
              <a:gd name="connsiteY1" fmla="*/ 0 h 473841"/>
              <a:gd name="connsiteX2" fmla="*/ 733949 w 1021286"/>
              <a:gd name="connsiteY2" fmla="*/ 473841 h 473841"/>
              <a:gd name="connsiteX3" fmla="*/ 0 w 1021286"/>
              <a:gd name="connsiteY3" fmla="*/ 473841 h 473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286" h="473841">
                <a:moveTo>
                  <a:pt x="0" y="0"/>
                </a:moveTo>
                <a:lnTo>
                  <a:pt x="1021286" y="0"/>
                </a:lnTo>
                <a:lnTo>
                  <a:pt x="733949" y="473841"/>
                </a:lnTo>
                <a:lnTo>
                  <a:pt x="0" y="473841"/>
                </a:lnTo>
                <a:close/>
              </a:path>
            </a:pathLst>
          </a:cu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阿里巴巴普惠体 B" panose="00020600040101010101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547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671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25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Box 2"/>
          <p:cNvSpPr txBox="1"/>
          <p:nvPr userDrawn="1"/>
        </p:nvSpPr>
        <p:spPr>
          <a:xfrm>
            <a:off x="1907704" y="6572437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下载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http://www.1ppt.com/xiazai/</a:t>
            </a:r>
          </a:p>
        </p:txBody>
      </p:sp>
    </p:spTree>
    <p:extLst>
      <p:ext uri="{BB962C8B-B14F-4D97-AF65-F5344CB8AC3E}">
        <p14:creationId xmlns:p14="http://schemas.microsoft.com/office/powerpoint/2010/main" val="252309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36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2021/6/17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476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阿里巴巴普惠体 B" panose="0002060004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阿里巴巴普惠体 B" panose="0002060004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阿里巴巴普惠体 B" panose="0002060004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阿里巴巴普惠体 B" panose="0002060004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阿里巴巴普惠体 B" panose="0002060004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阿里巴巴普惠体 B" panose="0002060004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2967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6.jpe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5.jpe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4.jpeg"/><Relationship Id="rId5" Type="http://schemas.openxmlformats.org/officeDocument/2006/relationships/tags" Target="../tags/tag5.xml"/><Relationship Id="rId15" Type="http://schemas.openxmlformats.org/officeDocument/2006/relationships/image" Target="../media/image8.jpeg"/><Relationship Id="rId10" Type="http://schemas.openxmlformats.org/officeDocument/2006/relationships/image" Target="../media/image3.jpeg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FB3ED25-A066-44DF-892A-9648708EF218}"/>
              </a:ext>
            </a:extLst>
          </p:cNvPr>
          <p:cNvSpPr txBox="1"/>
          <p:nvPr/>
        </p:nvSpPr>
        <p:spPr>
          <a:xfrm>
            <a:off x="1514475" y="677767"/>
            <a:ext cx="8991600" cy="1228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zh-CN" altLang="zh-TW" sz="3600" b="1" spc="200" dirty="0">
                <a:effectLst/>
                <a:latin typeface="Calibri" panose="020F0502020204030204" pitchFamily="34" charset="0"/>
                <a:ea typeface="STXinwei" panose="02010800040101010101" pitchFamily="2" charset="-122"/>
                <a:cs typeface="Times New Roman" panose="02020603050405020304" pitchFamily="18" charset="0"/>
              </a:rPr>
              <a:t>软件工程课程</a:t>
            </a:r>
            <a:r>
              <a:rPr lang="zh-CN" altLang="zh-TW" sz="3600" b="1" spc="200" dirty="0">
                <a:latin typeface="Calibri" panose="020F0502020204030204" pitchFamily="34" charset="0"/>
                <a:ea typeface="STXinwei" panose="02010800040101010101" pitchFamily="2" charset="-122"/>
                <a:cs typeface="Times New Roman" panose="02020603050405020304" pitchFamily="18" charset="0"/>
              </a:rPr>
              <a:t>项目组</a:t>
            </a:r>
            <a:r>
              <a:rPr lang="zh-TW" altLang="en-US" sz="3600" b="1" spc="200" dirty="0">
                <a:latin typeface="Calibri" panose="020F0502020204030204" pitchFamily="34" charset="0"/>
                <a:ea typeface="STXinwei" panose="02010800040101010101" pitchFamily="2" charset="-122"/>
                <a:cs typeface="Times New Roman" panose="02020603050405020304" pitchFamily="18" charset="0"/>
              </a:rPr>
              <a:t>报告</a:t>
            </a:r>
            <a:endParaRPr lang="zh-TW" altLang="zh-TW" sz="3600" b="1" spc="200" dirty="0">
              <a:latin typeface="Calibri" panose="020F0502020204030204" pitchFamily="34" charset="0"/>
              <a:ea typeface="STXinwei" panose="0201080004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zh-TW" sz="2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( The Project Documents of Software Engineering )</a:t>
            </a:r>
            <a:endParaRPr lang="zh-TW" altLang="zh-TW" sz="16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224A171-2E0E-478B-B892-77EF8D07708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0425" y="268192"/>
            <a:ext cx="819150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EC95655-3A5E-45E8-BB4E-DE7B39C7DC5C}"/>
              </a:ext>
            </a:extLst>
          </p:cNvPr>
          <p:cNvSpPr txBox="1"/>
          <p:nvPr/>
        </p:nvSpPr>
        <p:spPr>
          <a:xfrm>
            <a:off x="2714626" y="2295161"/>
            <a:ext cx="6791324" cy="38640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747395" indent="571500">
              <a:lnSpc>
                <a:spcPct val="107000"/>
              </a:lnSpc>
              <a:spcAft>
                <a:spcPts val="800"/>
              </a:spcAft>
            </a:pPr>
            <a:r>
              <a:rPr lang="zh-CN" altLang="zh-TW" sz="1800" b="1" dirty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项目名称：</a:t>
            </a:r>
            <a:r>
              <a:rPr lang="en-US" altLang="zh-TW" sz="1800" b="1" u="heavy" dirty="0">
                <a:effectLst/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  </a:t>
            </a:r>
            <a:r>
              <a:rPr lang="zh-CN" altLang="en-US" b="1" u="heavy" dirty="0" smtClean="0"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个人记账</a:t>
            </a:r>
            <a:r>
              <a:rPr lang="zh-CN" altLang="zh-TW" sz="1800" b="1" u="heavy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管理系统 </a:t>
            </a:r>
            <a:r>
              <a:rPr lang="en-US" altLang="zh-CN" sz="1800" b="1" u="heavy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   </a:t>
            </a:r>
            <a:r>
              <a:rPr lang="zh-CN" altLang="zh-TW" sz="1800" b="1" u="heavy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      </a:t>
            </a:r>
            <a:endParaRPr lang="zh-TW" altLang="zh-TW" sz="1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R="747395" indent="571500">
              <a:lnSpc>
                <a:spcPct val="107000"/>
              </a:lnSpc>
              <a:spcAft>
                <a:spcPts val="800"/>
              </a:spcAft>
            </a:pPr>
            <a:r>
              <a:rPr lang="zh-CN" altLang="zh-TW" sz="1800" b="1" dirty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英文名称</a:t>
            </a:r>
            <a:r>
              <a:rPr lang="zh-CN" altLang="zh-TW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：</a:t>
            </a:r>
            <a:r>
              <a:rPr lang="en-US" altLang="zh-TW" sz="1800" b="1" u="heavy" dirty="0" smtClean="0">
                <a:effectLst/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P</a:t>
            </a:r>
            <a:r>
              <a:rPr lang="en-US" altLang="zh-CN" sz="1800" b="1" u="heavy" dirty="0" smtClean="0">
                <a:effectLst/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ersonal Bill</a:t>
            </a:r>
            <a:r>
              <a:rPr lang="en-US" altLang="zh-CN" b="1" u="heavy" dirty="0" smtClean="0"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s </a:t>
            </a:r>
            <a:r>
              <a:rPr lang="en-US" altLang="zh-TW" sz="1800" b="1" u="heavy" dirty="0" smtClean="0">
                <a:effectLst/>
                <a:latin typeface="NSimSun" panose="02010609030101010101" pitchFamily="49" charset="-122"/>
                <a:ea typeface="DengXian" panose="02010600030101010101" pitchFamily="2" charset="-122"/>
                <a:cs typeface="Times New Roman" panose="02020603050405020304" pitchFamily="18" charset="0"/>
              </a:rPr>
              <a:t>Management </a:t>
            </a:r>
            <a:r>
              <a:rPr lang="en-US" altLang="zh-TW" sz="1800" b="1" u="heavy" dirty="0">
                <a:effectLst/>
                <a:latin typeface="NSimSun" panose="02010609030101010101" pitchFamily="49" charset="-122"/>
                <a:ea typeface="DengXian" panose="02010600030101010101" pitchFamily="2" charset="-122"/>
                <a:cs typeface="Times New Roman" panose="02020603050405020304" pitchFamily="18" charset="0"/>
              </a:rPr>
              <a:t>System</a:t>
            </a:r>
            <a:r>
              <a:rPr lang="en-US" altLang="zh-TW" sz="1800" b="1" u="heavy" dirty="0">
                <a:effectLst/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       </a:t>
            </a:r>
            <a:endParaRPr lang="zh-TW" altLang="zh-TW" sz="1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R="747395" indent="571500">
              <a:lnSpc>
                <a:spcPct val="107000"/>
              </a:lnSpc>
              <a:spcAft>
                <a:spcPts val="800"/>
              </a:spcAft>
            </a:pPr>
            <a:r>
              <a:rPr lang="zh-CN" altLang="zh-TW" sz="1800" b="1" dirty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版号</a:t>
            </a:r>
            <a:r>
              <a:rPr lang="zh-CN" altLang="zh-TW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：</a:t>
            </a:r>
            <a:r>
              <a:rPr lang="en-US" altLang="zh-CN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         </a:t>
            </a:r>
            <a:r>
              <a:rPr lang="en-US" altLang="zh-CN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_________</a:t>
            </a:r>
            <a:r>
              <a:rPr lang="en-US" altLang="zh-CN" b="1" dirty="0" smtClean="0"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3.0</a:t>
            </a:r>
            <a:r>
              <a:rPr lang="en-US" altLang="zh-CN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____________________ </a:t>
            </a:r>
            <a:r>
              <a:rPr lang="en-US" altLang="zh-TW" sz="1800" b="1" u="heavy" dirty="0" smtClean="0">
                <a:effectLst/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                             </a:t>
            </a:r>
            <a:endParaRPr lang="zh-TW" altLang="zh-TW" sz="1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R="747395" indent="571500">
              <a:lnSpc>
                <a:spcPct val="107000"/>
              </a:lnSpc>
              <a:spcAft>
                <a:spcPts val="800"/>
              </a:spcAft>
            </a:pPr>
            <a:r>
              <a:rPr lang="zh-CN" altLang="zh-TW" sz="1800" b="1" dirty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项目经理</a:t>
            </a:r>
            <a:r>
              <a:rPr lang="zh-CN" altLang="zh-TW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：</a:t>
            </a:r>
            <a:r>
              <a:rPr lang="en-US" altLang="zh-CN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_________</a:t>
            </a:r>
            <a:r>
              <a:rPr lang="zh-CN" altLang="en-US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周涛</a:t>
            </a:r>
            <a:r>
              <a:rPr lang="en-US" altLang="zh-CN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_______________</a:t>
            </a:r>
            <a:r>
              <a:rPr lang="en-US" altLang="zh-TW" sz="1800" b="1" u="heavy" dirty="0" smtClean="0">
                <a:effectLst/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                          </a:t>
            </a:r>
            <a:endParaRPr lang="zh-TW" altLang="zh-TW" sz="1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2194560" marR="747395" indent="-1595120">
              <a:lnSpc>
                <a:spcPct val="107000"/>
              </a:lnSpc>
              <a:spcAft>
                <a:spcPts val="800"/>
              </a:spcAft>
            </a:pPr>
            <a:r>
              <a:rPr lang="zh-CN" altLang="zh-TW" sz="1800" b="1" dirty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项目组成员</a:t>
            </a:r>
            <a:r>
              <a:rPr lang="zh-CN" altLang="zh-TW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：</a:t>
            </a:r>
            <a:r>
              <a:rPr lang="zh-CN" altLang="en-US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倪佳杰</a:t>
            </a:r>
            <a:r>
              <a:rPr lang="zh-CN" altLang="en-US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，王焕东，郑好 ，</a:t>
            </a:r>
            <a:r>
              <a:rPr lang="zh-CN" altLang="en-US" b="1" dirty="0" smtClean="0"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贾坚</a:t>
            </a:r>
            <a:r>
              <a:rPr lang="en-US" altLang="zh-TW" sz="1800" b="1" dirty="0" smtClean="0">
                <a:effectLst/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           </a:t>
            </a:r>
            <a:endParaRPr lang="zh-TW" altLang="zh-TW" sz="1100" dirty="0" smtClean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R="747395" indent="571500">
              <a:lnSpc>
                <a:spcPct val="107000"/>
              </a:lnSpc>
              <a:spcAft>
                <a:spcPts val="800"/>
              </a:spcAft>
              <a:tabLst>
                <a:tab pos="2514600" algn="l"/>
              </a:tabLst>
            </a:pPr>
            <a:r>
              <a:rPr lang="zh-CN" altLang="zh-TW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指导</a:t>
            </a:r>
            <a:r>
              <a:rPr lang="zh-CN" altLang="zh-TW" sz="1800" b="1" dirty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老师</a:t>
            </a:r>
            <a:r>
              <a:rPr lang="zh-CN" altLang="zh-TW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：</a:t>
            </a:r>
            <a:r>
              <a:rPr lang="en-US" altLang="zh-CN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_________</a:t>
            </a:r>
            <a:r>
              <a:rPr lang="zh-CN" altLang="en-US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王坤德</a:t>
            </a:r>
            <a:r>
              <a:rPr lang="en-US" altLang="zh-CN" sz="1800" b="1" dirty="0" smtClean="0">
                <a:effectLst/>
                <a:latin typeface="Calibri" panose="020F0502020204030204" pitchFamily="34" charset="0"/>
                <a:ea typeface="NSimSun" panose="02010609030101010101" pitchFamily="49" charset="-122"/>
                <a:cs typeface="Times New Roman" panose="02020603050405020304" pitchFamily="18" charset="0"/>
              </a:rPr>
              <a:t>_________________</a:t>
            </a:r>
            <a:r>
              <a:rPr lang="en-US" altLang="zh-TW" sz="1800" b="1" u="heavy" dirty="0" smtClean="0">
                <a:effectLst/>
                <a:latin typeface="NSimSun" panose="02010609030101010101" pitchFamily="49" charset="-122"/>
                <a:ea typeface="新細明體" panose="02020500000000000000" pitchFamily="18" charset="-120"/>
                <a:cs typeface="Times New Roman" panose="02020603050405020304" pitchFamily="18" charset="0"/>
              </a:rPr>
              <a:t>                        </a:t>
            </a:r>
            <a:endParaRPr lang="zh-TW" altLang="zh-TW" sz="1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zh-TW" sz="1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 </a:t>
            </a:r>
            <a:endParaRPr lang="zh-TW" altLang="zh-TW" sz="1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zh-CN" altLang="zh-TW" b="1" dirty="0">
                <a:effectLst/>
                <a:latin typeface="Calibri" panose="020F0502020204030204" pitchFamily="34" charset="0"/>
                <a:ea typeface="STXingkai" panose="02010800040101010101" pitchFamily="2" charset="-122"/>
                <a:cs typeface="Times New Roman" panose="02020603050405020304" pitchFamily="18" charset="0"/>
              </a:rPr>
              <a:t>淮阴工学院计算机与软件工程学院</a:t>
            </a:r>
            <a:endParaRPr lang="zh-TW" altLang="zh-TW" sz="14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zh-TW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Faculty of Computer Engineering, </a:t>
            </a:r>
            <a:r>
              <a:rPr lang="en-US" altLang="zh-TW" b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Huaiyin</a:t>
            </a:r>
            <a:r>
              <a:rPr lang="en-US" altLang="zh-TW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Institute of Technology</a:t>
            </a:r>
            <a:endParaRPr lang="zh-TW" altLang="zh-TW" sz="14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zh-TW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2021</a:t>
            </a:r>
            <a:r>
              <a:rPr lang="zh-CN" altLang="zh-TW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TW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en-US" altLang="zh-TW" b="1" dirty="0">
                <a:effectLst/>
                <a:latin typeface="新細明體" panose="02020500000000000000" pitchFamily="18" charset="-120"/>
                <a:ea typeface="DengXian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zh-CN" altLang="zh-TW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月</a:t>
            </a:r>
            <a:r>
              <a:rPr lang="en-US" altLang="zh-TW" b="1" dirty="0" smtClean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US" altLang="zh-TW" b="1" dirty="0" smtClean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31</a:t>
            </a:r>
            <a:r>
              <a:rPr lang="zh-CN" altLang="zh-TW" b="1" dirty="0" smtClean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日</a:t>
            </a:r>
            <a:endParaRPr lang="zh-TW" altLang="zh-TW" sz="14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89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7D02A7DF-BC4E-44FF-91A6-3BF7C278E7A7}"/>
              </a:ext>
            </a:extLst>
          </p:cNvPr>
          <p:cNvGrpSpPr/>
          <p:nvPr/>
        </p:nvGrpSpPr>
        <p:grpSpPr>
          <a:xfrm>
            <a:off x="3594767" y="3066124"/>
            <a:ext cx="2194791" cy="1132618"/>
            <a:chOff x="4871655" y="2412339"/>
            <a:chExt cx="2194790" cy="1132618"/>
          </a:xfrm>
        </p:grpSpPr>
        <p:sp>
          <p:nvSpPr>
            <p:cNvPr id="28" name="文本框 10">
              <a:extLst>
                <a:ext uri="{FF2B5EF4-FFF2-40B4-BE49-F238E27FC236}">
                  <a16:creationId xmlns:a16="http://schemas.microsoft.com/office/drawing/2014/main" id="{E2717CB4-DF6E-403D-8493-C9F8050A9070}"/>
                </a:ext>
              </a:extLst>
            </p:cNvPr>
            <p:cNvSpPr txBox="1"/>
            <p:nvPr/>
          </p:nvSpPr>
          <p:spPr>
            <a:xfrm>
              <a:off x="4871655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/>
              <a:r>
                <a:rPr lang="zh-CN" altLang="en-US" b="1" dirty="0">
                  <a:solidFill>
                    <a:srgbClr val="FFFFFF"/>
                  </a:solidFill>
                  <a:cs typeface="+mn-ea"/>
                  <a:sym typeface="+mn-lt"/>
                </a:rPr>
                <a:t>标题文字添加</a:t>
              </a:r>
            </a:p>
          </p:txBody>
        </p:sp>
        <p:sp>
          <p:nvSpPr>
            <p:cNvPr id="29" name="文本框 11">
              <a:extLst>
                <a:ext uri="{FF2B5EF4-FFF2-40B4-BE49-F238E27FC236}">
                  <a16:creationId xmlns:a16="http://schemas.microsoft.com/office/drawing/2014/main" id="{2584AE20-CE33-45F6-9BAB-91F070102A85}"/>
                </a:ext>
              </a:extLst>
            </p:cNvPr>
            <p:cNvSpPr txBox="1"/>
            <p:nvPr/>
          </p:nvSpPr>
          <p:spPr>
            <a:xfrm>
              <a:off x="4871655" y="2750893"/>
              <a:ext cx="2194790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>
                <a:lnSpc>
                  <a:spcPct val="114000"/>
                </a:lnSpc>
              </a:pPr>
              <a:r>
                <a:rPr lang="en-US" altLang="zh-CN" sz="1000" dirty="0">
                  <a:solidFill>
                    <a:srgbClr val="FFFFFF"/>
                  </a:solidFill>
                  <a:cs typeface="+mn-ea"/>
                  <a:sym typeface="+mn-lt"/>
                </a:rPr>
                <a:t>The user can demonstrate on a projector or computer, or presentation and make it film to be used in a wider field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63BEB0AE-A631-4ED8-BD07-EAC2446C4AE5}"/>
              </a:ext>
            </a:extLst>
          </p:cNvPr>
          <p:cNvGrpSpPr/>
          <p:nvPr/>
        </p:nvGrpSpPr>
        <p:grpSpPr>
          <a:xfrm>
            <a:off x="8306490" y="3066124"/>
            <a:ext cx="2194791" cy="1132618"/>
            <a:chOff x="4871655" y="2412339"/>
            <a:chExt cx="2194790" cy="1132618"/>
          </a:xfrm>
        </p:grpSpPr>
        <p:sp>
          <p:nvSpPr>
            <p:cNvPr id="31" name="文本框 13">
              <a:extLst>
                <a:ext uri="{FF2B5EF4-FFF2-40B4-BE49-F238E27FC236}">
                  <a16:creationId xmlns:a16="http://schemas.microsoft.com/office/drawing/2014/main" id="{8E5BEB2F-6027-4986-BCF4-5E0BA53B4E73}"/>
                </a:ext>
              </a:extLst>
            </p:cNvPr>
            <p:cNvSpPr txBox="1"/>
            <p:nvPr/>
          </p:nvSpPr>
          <p:spPr>
            <a:xfrm>
              <a:off x="4871655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/>
              <a:r>
                <a:rPr lang="zh-CN" altLang="en-US" b="1" dirty="0">
                  <a:solidFill>
                    <a:srgbClr val="FFFFFF"/>
                  </a:solidFill>
                  <a:cs typeface="+mn-ea"/>
                  <a:sym typeface="+mn-lt"/>
                </a:rPr>
                <a:t>标题文字添加</a:t>
              </a:r>
            </a:p>
          </p:txBody>
        </p:sp>
        <p:sp>
          <p:nvSpPr>
            <p:cNvPr id="32" name="文本框 14">
              <a:extLst>
                <a:ext uri="{FF2B5EF4-FFF2-40B4-BE49-F238E27FC236}">
                  <a16:creationId xmlns:a16="http://schemas.microsoft.com/office/drawing/2014/main" id="{B15D7378-0486-4331-883C-3C0F5EDAE6B3}"/>
                </a:ext>
              </a:extLst>
            </p:cNvPr>
            <p:cNvSpPr txBox="1"/>
            <p:nvPr/>
          </p:nvSpPr>
          <p:spPr>
            <a:xfrm>
              <a:off x="4871655" y="2750893"/>
              <a:ext cx="2194790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>
                <a:lnSpc>
                  <a:spcPct val="114000"/>
                </a:lnSpc>
              </a:pPr>
              <a:r>
                <a:rPr lang="en-US" altLang="zh-CN" sz="1000" dirty="0">
                  <a:solidFill>
                    <a:srgbClr val="FFFFFF"/>
                  </a:solidFill>
                  <a:cs typeface="+mn-ea"/>
                  <a:sym typeface="+mn-lt"/>
                </a:rPr>
                <a:t>The user can demonstrate on a projector or computer, or presentation and make it film to be used in a wider field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430823" y="518746"/>
            <a:ext cx="3305908" cy="1055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4" name="文本框 3"/>
          <p:cNvSpPr txBox="1"/>
          <p:nvPr/>
        </p:nvSpPr>
        <p:spPr>
          <a:xfrm>
            <a:off x="103815" y="518746"/>
            <a:ext cx="34729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ED7D31"/>
                </a:solidFill>
                <a:cs typeface="+mn-ea"/>
              </a:rPr>
              <a:t>E-R</a:t>
            </a:r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图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273" y="1781614"/>
            <a:ext cx="9077744" cy="38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61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83577" y="2419387"/>
            <a:ext cx="594705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账单（</a:t>
            </a:r>
            <a:r>
              <a:rPr lang="zh-CN" altLang="en-US" sz="2000" u="sng" kern="1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账本号</a:t>
            </a:r>
            <a:r>
              <a:rPr lang="zh-CN" altLang="en-US" sz="2000" kern="100" dirty="0" smtClean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，开始日期，结束日期，总金额）</a:t>
            </a:r>
            <a:endParaRPr lang="en-US" sz="2000" kern="100" dirty="0">
              <a:solidFill>
                <a:srgbClr val="000000"/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用户（</a:t>
            </a:r>
            <a:r>
              <a:rPr lang="en-US" sz="2000" u="sng" kern="1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ID</a:t>
            </a:r>
            <a:r>
              <a:rPr lang="zh-CN" altLang="en-US" sz="2000" kern="1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，</a:t>
            </a:r>
            <a:r>
              <a:rPr lang="en-US" sz="2000" kern="100" dirty="0" err="1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pwd</a:t>
            </a:r>
            <a:r>
              <a:rPr lang="zh-CN" altLang="en-US" sz="2000" kern="1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，姓名</a:t>
            </a:r>
            <a:r>
              <a:rPr lang="zh-CN" altLang="en-US" sz="2000" kern="100" dirty="0" smtClean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zh-CN" sz="2000" kern="100" dirty="0" smtClean="0">
              <a:solidFill>
                <a:srgbClr val="000000"/>
              </a:solidFill>
              <a:latin typeface="+mn-ea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000" kern="100" dirty="0" smtClean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支出记录（</a:t>
            </a:r>
            <a:r>
              <a:rPr lang="en-US" altLang="zh-CN" sz="2000" u="sng" kern="100" dirty="0" smtClean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ID</a:t>
            </a:r>
            <a:r>
              <a:rPr lang="zh-CN" altLang="en-US" sz="2000" kern="100" dirty="0" smtClean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，</a:t>
            </a:r>
            <a:r>
              <a:rPr lang="zh-CN" altLang="en-US" sz="2000" u="sng" kern="100" dirty="0" smtClean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账目</a:t>
            </a:r>
            <a:r>
              <a:rPr lang="zh-CN" altLang="en-US" sz="2000" u="sng" kern="1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号</a:t>
            </a:r>
            <a:r>
              <a:rPr lang="zh-CN" altLang="en-US" sz="2000" kern="1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，时间，金额，消费类别，消费描述）</a:t>
            </a:r>
            <a:endParaRPr lang="en-US" sz="2000" kern="100" dirty="0">
              <a:solidFill>
                <a:srgbClr val="00000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526215" y="2092569"/>
            <a:ext cx="4378570" cy="2672862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83577" y="342900"/>
            <a:ext cx="2875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关系模型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857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4638" y="633046"/>
            <a:ext cx="25761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用例图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120" y="773430"/>
            <a:ext cx="8747760" cy="531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67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9131" y="155843"/>
            <a:ext cx="3710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活动图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游客注册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772" y="448230"/>
            <a:ext cx="6111240" cy="622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50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9131" y="155843"/>
            <a:ext cx="3710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活动图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用户登录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88" y="0"/>
            <a:ext cx="5082104" cy="680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851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9131" y="155843"/>
            <a:ext cx="3710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活动图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修改密码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190" y="171450"/>
            <a:ext cx="5341620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5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8020" y="281940"/>
            <a:ext cx="5775960" cy="62941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9131" y="155843"/>
            <a:ext cx="3710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活动图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新增账单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6035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9131" y="155843"/>
            <a:ext cx="3710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活动图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查看账单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520" y="220980"/>
            <a:ext cx="5394960" cy="641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333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9131" y="155843"/>
            <a:ext cx="35696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活动图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查看指定时间段内账单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580" y="69984"/>
            <a:ext cx="5874727" cy="666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07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9132" y="155843"/>
            <a:ext cx="30861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活动图</a:t>
            </a:r>
            <a:r>
              <a:rPr lang="en-US" altLang="zh-CN" sz="3200" b="1" dirty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查看指定时间内总支出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854" y="164635"/>
            <a:ext cx="581406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497462" y="1922636"/>
            <a:ext cx="4016418" cy="2492364"/>
          </a:xfrm>
          <a:prstGeom prst="roundRect">
            <a:avLst>
              <a:gd name="adj" fmla="val 50000"/>
            </a:avLst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893496" y="1901613"/>
            <a:ext cx="3747764" cy="248679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5308600" y="1276350"/>
            <a:ext cx="1015776" cy="698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cs typeface="+mn-ea"/>
                <a:sym typeface="+mn-lt"/>
              </a:rPr>
              <a:t>01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5308600" y="2528105"/>
            <a:ext cx="1015776" cy="698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cs typeface="+mn-ea"/>
                <a:sym typeface="+mn-lt"/>
              </a:rPr>
              <a:t>02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5308600" y="3779860"/>
            <a:ext cx="1015776" cy="698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cs typeface="+mn-ea"/>
                <a:sym typeface="+mn-lt"/>
              </a:rPr>
              <a:t>03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5308600" y="5031614"/>
            <a:ext cx="1015776" cy="698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cs typeface="+mn-ea"/>
                <a:sym typeface="+mn-lt"/>
              </a:rPr>
              <a:t>04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89700" y="1363990"/>
            <a:ext cx="3619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cs typeface="+mn-ea"/>
                <a:sym typeface="+mn-lt"/>
              </a:rPr>
              <a:t>可行性分析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489700" y="2614591"/>
            <a:ext cx="3619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 smtClean="0">
                <a:cs typeface="+mn-ea"/>
                <a:sym typeface="+mn-lt"/>
              </a:rPr>
              <a:t>需求分析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89700" y="3865192"/>
            <a:ext cx="3619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cs typeface="+mn-ea"/>
                <a:sym typeface="+mn-lt"/>
              </a:rPr>
              <a:t>总体</a:t>
            </a:r>
            <a:r>
              <a:rPr lang="zh-CN" altLang="en-US" sz="2800" dirty="0" smtClean="0">
                <a:cs typeface="+mn-ea"/>
                <a:sym typeface="+mn-lt"/>
              </a:rPr>
              <a:t>设计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489700" y="5115793"/>
            <a:ext cx="3619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cs typeface="+mn-ea"/>
                <a:sym typeface="+mn-lt"/>
              </a:rPr>
              <a:t>详细</a:t>
            </a:r>
            <a:r>
              <a:rPr lang="zh-CN" altLang="en-US" sz="2800" dirty="0" smtClean="0">
                <a:cs typeface="+mn-ea"/>
                <a:sym typeface="+mn-lt"/>
              </a:rPr>
              <a:t>设计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4496" y="2660987"/>
            <a:ext cx="19511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cs typeface="+mn-ea"/>
                <a:sym typeface="+mn-lt"/>
              </a:rPr>
              <a:t>目 录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22655" y="3563504"/>
            <a:ext cx="2111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9132" y="155843"/>
            <a:ext cx="24354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活动图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查看</a:t>
            </a:r>
            <a:endParaRPr lang="en-US" altLang="zh-CN" sz="3200" b="1" dirty="0" smtClean="0">
              <a:solidFill>
                <a:srgbClr val="ED7D31"/>
              </a:solidFill>
              <a:cs typeface="+mn-ea"/>
            </a:endParaRPr>
          </a:p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支出统计</a:t>
            </a:r>
            <a:endParaRPr lang="en-US" altLang="zh-CN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850" y="220980"/>
            <a:ext cx="6972300" cy="641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09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9131" y="155843"/>
            <a:ext cx="3710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活动图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退出登录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305" y="740618"/>
            <a:ext cx="5875020" cy="576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661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/>
          <p:cNvSpPr/>
          <p:nvPr/>
        </p:nvSpPr>
        <p:spPr>
          <a:xfrm>
            <a:off x="3308126" y="1964881"/>
            <a:ext cx="5016724" cy="589136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400" b="1" i="1" dirty="0">
                <a:solidFill>
                  <a:schemeClr val="tx1"/>
                </a:solidFill>
                <a:cs typeface="+mn-ea"/>
                <a:sym typeface="+mn-lt"/>
              </a:rPr>
              <a:t>PART  03</a:t>
            </a:r>
            <a:endParaRPr lang="zh-CN" altLang="en-US" sz="5400" b="1" i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044476" y="3380654"/>
            <a:ext cx="7544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ED7D31"/>
                </a:solidFill>
                <a:cs typeface="+mn-ea"/>
                <a:sym typeface="+mn-lt"/>
              </a:rPr>
              <a:t>总体设计</a:t>
            </a:r>
            <a:endParaRPr lang="zh-CN" altLang="en-US" sz="5400" b="1" dirty="0">
              <a:solidFill>
                <a:srgbClr val="ED7D31"/>
              </a:solidFill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581650" y="3028950"/>
            <a:ext cx="514350" cy="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0"/>
            <a:ext cx="2470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网页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首页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955" y="516433"/>
            <a:ext cx="11544299" cy="624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8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0"/>
            <a:ext cx="2470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网页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注册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85" y="499400"/>
            <a:ext cx="11535508" cy="624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6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792" y="0"/>
            <a:ext cx="2470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网页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登录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55" y="492369"/>
            <a:ext cx="11522690" cy="623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693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792" y="0"/>
            <a:ext cx="3868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网页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查看个人信息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44" y="584775"/>
            <a:ext cx="11300027" cy="611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61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792" y="0"/>
            <a:ext cx="3868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网页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修改个人信息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46" y="584775"/>
            <a:ext cx="11514992" cy="623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80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792" y="0"/>
            <a:ext cx="29014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网页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增加账单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39" y="494364"/>
            <a:ext cx="11567746" cy="625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87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791" y="0"/>
            <a:ext cx="3974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网页</a:t>
            </a:r>
            <a:r>
              <a:rPr lang="en-US" altLang="zh-CN" sz="3200" b="1" dirty="0" smtClean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查看支出明细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39" y="611151"/>
            <a:ext cx="11473962" cy="620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85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/>
          <p:cNvSpPr/>
          <p:nvPr/>
        </p:nvSpPr>
        <p:spPr>
          <a:xfrm>
            <a:off x="3308126" y="1964881"/>
            <a:ext cx="5016724" cy="589136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400" b="1" i="1" dirty="0">
                <a:solidFill>
                  <a:schemeClr val="tx1"/>
                </a:solidFill>
                <a:cs typeface="+mn-ea"/>
                <a:sym typeface="+mn-lt"/>
              </a:rPr>
              <a:t>PART  01</a:t>
            </a:r>
            <a:endParaRPr lang="zh-CN" altLang="en-US" sz="5400" b="1" i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044476" y="3380654"/>
            <a:ext cx="7544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ED7D31"/>
                </a:solidFill>
                <a:cs typeface="+mn-ea"/>
                <a:sym typeface="+mn-lt"/>
              </a:rPr>
              <a:t>可行性分析</a:t>
            </a:r>
            <a:endParaRPr lang="zh-CN" altLang="en-US" sz="5400" b="1" dirty="0">
              <a:solidFill>
                <a:srgbClr val="ED7D31"/>
              </a:solidFill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581650" y="3028950"/>
            <a:ext cx="514350" cy="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/>
          <p:cNvSpPr/>
          <p:nvPr/>
        </p:nvSpPr>
        <p:spPr>
          <a:xfrm>
            <a:off x="3308126" y="1964881"/>
            <a:ext cx="5016724" cy="589136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400" b="1" i="1" dirty="0">
                <a:solidFill>
                  <a:schemeClr val="tx1"/>
                </a:solidFill>
                <a:cs typeface="+mn-ea"/>
                <a:sym typeface="+mn-lt"/>
              </a:rPr>
              <a:t>PART  04</a:t>
            </a:r>
            <a:endParaRPr lang="zh-CN" altLang="en-US" sz="5400" b="1" i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044476" y="3380654"/>
            <a:ext cx="7544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ED7D31"/>
                </a:solidFill>
                <a:cs typeface="+mn-ea"/>
                <a:sym typeface="+mn-lt"/>
              </a:rPr>
              <a:t>详细设计</a:t>
            </a:r>
            <a:endParaRPr lang="zh-CN" altLang="en-US" sz="5400" b="1" dirty="0">
              <a:solidFill>
                <a:srgbClr val="ED7D31"/>
              </a:solidFill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581650" y="3028950"/>
            <a:ext cx="514350" cy="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/>
          <p:cNvSpPr txBox="1"/>
          <p:nvPr/>
        </p:nvSpPr>
        <p:spPr>
          <a:xfrm>
            <a:off x="2453054" y="1796021"/>
            <a:ext cx="730644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/>
              <a:t>         新用户可以通过注册成为该个人记账系统的用户。用户通过输入</a:t>
            </a:r>
            <a:r>
              <a:rPr lang="en-US" altLang="zh-CN" sz="2000" dirty="0" smtClean="0"/>
              <a:t>ID</a:t>
            </a:r>
            <a:r>
              <a:rPr lang="zh-CN" altLang="en-US" sz="2000" dirty="0" smtClean="0"/>
              <a:t>和密码进行登录。登录后，系统将显示一个艺术化的主页，以呈现用户欢迎信息，系统模块更新介绍等信息。用户可以查看和修改自己的个人信息如密码等。</a:t>
            </a:r>
            <a:endParaRPr lang="en-US" altLang="zh-CN" sz="2000" dirty="0" smtClean="0"/>
          </a:p>
          <a:p>
            <a:pPr>
              <a:lnSpc>
                <a:spcPct val="150000"/>
              </a:lnSpc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       </a:t>
            </a:r>
            <a:r>
              <a:rPr lang="zh-CN" altLang="en-US" sz="2000" dirty="0" smtClean="0"/>
              <a:t>登录用户可以通过该小程序查看指定日期的消费信息，包括消费时间、金额、类别和该消费描述。</a:t>
            </a:r>
            <a:endParaRPr lang="en-US" altLang="zh-CN" sz="2000" dirty="0" smtClean="0"/>
          </a:p>
          <a:p>
            <a:pPr>
              <a:lnSpc>
                <a:spcPct val="150000"/>
              </a:lnSpc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        </a:t>
            </a:r>
            <a:r>
              <a:rPr lang="zh-CN" altLang="en-US" sz="2000" dirty="0" smtClean="0"/>
              <a:t>此外，用户可以查看一个时间段内（如一年内）的消费统计数据，包括消费总金额，各类别消费金额的统计信息（柱状如），和每月消费金额统计信息（折线图）等。</a:t>
            </a:r>
            <a:endParaRPr lang="en-US" altLang="zh-CN" sz="2000" dirty="0" smtClean="0"/>
          </a:p>
        </p:txBody>
      </p:sp>
      <p:sp>
        <p:nvSpPr>
          <p:cNvPr id="34" name="文本框 33"/>
          <p:cNvSpPr txBox="1"/>
          <p:nvPr/>
        </p:nvSpPr>
        <p:spPr>
          <a:xfrm>
            <a:off x="571500" y="492369"/>
            <a:ext cx="1881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需求陈述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3736731" y="435304"/>
            <a:ext cx="4752528" cy="60939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i="1" dirty="0" smtClean="0">
                <a:latin typeface="+mn-ea"/>
              </a:rPr>
              <a:t>User</a:t>
            </a: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+mn-ea"/>
              </a:rPr>
              <a:t>属性：</a:t>
            </a:r>
            <a:r>
              <a:rPr lang="en-US" sz="2000" dirty="0" smtClean="0">
                <a:latin typeface="+mn-ea"/>
              </a:rPr>
              <a:t>ID</a:t>
            </a:r>
            <a:r>
              <a:rPr lang="zh-CN" altLang="en-US" sz="2000" dirty="0">
                <a:latin typeface="+mn-ea"/>
              </a:rPr>
              <a:t>，</a:t>
            </a:r>
            <a:r>
              <a:rPr lang="en-US" sz="2000" dirty="0" smtClean="0">
                <a:latin typeface="+mn-ea"/>
              </a:rPr>
              <a:t>PWD</a:t>
            </a: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+mn-ea"/>
              </a:rPr>
              <a:t>方法：注册，登录，编辑信息，修改信息，修改密码</a:t>
            </a:r>
            <a:endParaRPr lang="en-US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i="1" dirty="0" smtClean="0">
                <a:latin typeface="+mn-ea"/>
              </a:rPr>
              <a:t>Bill</a:t>
            </a:r>
            <a:endParaRPr lang="en-US" altLang="zh-CN" sz="2000" i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+mn-ea"/>
              </a:rPr>
              <a:t>属性：帐单</a:t>
            </a:r>
            <a:r>
              <a:rPr lang="en-US" sz="2000" dirty="0" err="1" smtClean="0">
                <a:latin typeface="+mn-ea"/>
              </a:rPr>
              <a:t>号，金额</a:t>
            </a:r>
            <a:r>
              <a:rPr lang="en-US" sz="2000" dirty="0" err="1">
                <a:latin typeface="+mn-ea"/>
              </a:rPr>
              <a:t>，</a:t>
            </a:r>
            <a:r>
              <a:rPr lang="en-US" sz="2000" dirty="0" err="1" smtClean="0">
                <a:latin typeface="+mn-ea"/>
              </a:rPr>
              <a:t>时间</a:t>
            </a:r>
            <a:r>
              <a:rPr lang="zh-CN" altLang="en-US" sz="2000" dirty="0" smtClean="0">
                <a:latin typeface="+mn-ea"/>
              </a:rPr>
              <a:t>，消费</a:t>
            </a:r>
            <a:r>
              <a:rPr lang="zh-CN" altLang="en-US" sz="2000" dirty="0">
                <a:latin typeface="+mn-ea"/>
              </a:rPr>
              <a:t>类别，消费描述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+mn-ea"/>
              </a:rPr>
              <a:t>方法：新增账单，查看账单，查看特定时间段内的支出总额</a:t>
            </a:r>
            <a:endParaRPr lang="en-US" altLang="zh-CN" sz="20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i="1" dirty="0" smtClean="0">
                <a:latin typeface="+mn-ea"/>
              </a:rPr>
              <a:t>Chart generator</a:t>
            </a: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+mn-ea"/>
              </a:rPr>
              <a:t>方法：生成特定时间段内各消费类别支出金额柱状图，生成特定时间段内支出金额折线图</a:t>
            </a:r>
            <a:endParaRPr lang="en-US" sz="2000" dirty="0"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3046" y="641838"/>
            <a:ext cx="2760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抽象类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0"/>
            <a:ext cx="2760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ED7D31"/>
                </a:solidFill>
                <a:cs typeface="+mn-ea"/>
              </a:rPr>
              <a:t>系统架构图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14" y="584775"/>
            <a:ext cx="10401300" cy="609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286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16523" y="263771"/>
            <a:ext cx="1081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类图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981" y="698988"/>
            <a:ext cx="9152426" cy="591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5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19808" y="175846"/>
            <a:ext cx="2857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顺序图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769" y="77933"/>
            <a:ext cx="7218485" cy="670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463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1403589"/>
            <a:ext cx="12192000" cy="40508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knolwedge_73360"/>
          <p:cNvSpPr>
            <a:spLocks noChangeAspect="1"/>
          </p:cNvSpPr>
          <p:nvPr/>
        </p:nvSpPr>
        <p:spPr bwMode="auto">
          <a:xfrm>
            <a:off x="901737" y="2615533"/>
            <a:ext cx="2691847" cy="1609959"/>
          </a:xfrm>
          <a:custGeom>
            <a:avLst/>
            <a:gdLst>
              <a:gd name="connsiteX0" fmla="*/ 82550 w 331788"/>
              <a:gd name="connsiteY0" fmla="*/ 117475 h 198438"/>
              <a:gd name="connsiteX1" fmla="*/ 165100 w 331788"/>
              <a:gd name="connsiteY1" fmla="*/ 157163 h 198438"/>
              <a:gd name="connsiteX2" fmla="*/ 247650 w 331788"/>
              <a:gd name="connsiteY2" fmla="*/ 117475 h 198438"/>
              <a:gd name="connsiteX3" fmla="*/ 247650 w 331788"/>
              <a:gd name="connsiteY3" fmla="*/ 157163 h 198438"/>
              <a:gd name="connsiteX4" fmla="*/ 165100 w 331788"/>
              <a:gd name="connsiteY4" fmla="*/ 198438 h 198438"/>
              <a:gd name="connsiteX5" fmla="*/ 82550 w 331788"/>
              <a:gd name="connsiteY5" fmla="*/ 157163 h 198438"/>
              <a:gd name="connsiteX6" fmla="*/ 20638 w 331788"/>
              <a:gd name="connsiteY6" fmla="*/ 82550 h 198438"/>
              <a:gd name="connsiteX7" fmla="*/ 24606 w 331788"/>
              <a:gd name="connsiteY7" fmla="*/ 86447 h 198438"/>
              <a:gd name="connsiteX8" fmla="*/ 24606 w 331788"/>
              <a:gd name="connsiteY8" fmla="*/ 150091 h 198438"/>
              <a:gd name="connsiteX9" fmla="*/ 28575 w 331788"/>
              <a:gd name="connsiteY9" fmla="*/ 157885 h 198438"/>
              <a:gd name="connsiteX10" fmla="*/ 24606 w 331788"/>
              <a:gd name="connsiteY10" fmla="*/ 164379 h 198438"/>
              <a:gd name="connsiteX11" fmla="*/ 24606 w 331788"/>
              <a:gd name="connsiteY11" fmla="*/ 178667 h 198438"/>
              <a:gd name="connsiteX12" fmla="*/ 20638 w 331788"/>
              <a:gd name="connsiteY12" fmla="*/ 182563 h 198438"/>
              <a:gd name="connsiteX13" fmla="*/ 16669 w 331788"/>
              <a:gd name="connsiteY13" fmla="*/ 178667 h 198438"/>
              <a:gd name="connsiteX14" fmla="*/ 16669 w 331788"/>
              <a:gd name="connsiteY14" fmla="*/ 164379 h 198438"/>
              <a:gd name="connsiteX15" fmla="*/ 12700 w 331788"/>
              <a:gd name="connsiteY15" fmla="*/ 157885 h 198438"/>
              <a:gd name="connsiteX16" fmla="*/ 16669 w 331788"/>
              <a:gd name="connsiteY16" fmla="*/ 150091 h 198438"/>
              <a:gd name="connsiteX17" fmla="*/ 16669 w 331788"/>
              <a:gd name="connsiteY17" fmla="*/ 86447 h 198438"/>
              <a:gd name="connsiteX18" fmla="*/ 20638 w 331788"/>
              <a:gd name="connsiteY18" fmla="*/ 82550 h 198438"/>
              <a:gd name="connsiteX19" fmla="*/ 165100 w 331788"/>
              <a:gd name="connsiteY19" fmla="*/ 58738 h 198438"/>
              <a:gd name="connsiteX20" fmla="*/ 152400 w 331788"/>
              <a:gd name="connsiteY20" fmla="*/ 66676 h 198438"/>
              <a:gd name="connsiteX21" fmla="*/ 165100 w 331788"/>
              <a:gd name="connsiteY21" fmla="*/ 74614 h 198438"/>
              <a:gd name="connsiteX22" fmla="*/ 177800 w 331788"/>
              <a:gd name="connsiteY22" fmla="*/ 66676 h 198438"/>
              <a:gd name="connsiteX23" fmla="*/ 165100 w 331788"/>
              <a:gd name="connsiteY23" fmla="*/ 58738 h 198438"/>
              <a:gd name="connsiteX24" fmla="*/ 165100 w 331788"/>
              <a:gd name="connsiteY24" fmla="*/ 0 h 198438"/>
              <a:gd name="connsiteX25" fmla="*/ 331788 w 331788"/>
              <a:gd name="connsiteY25" fmla="*/ 66675 h 198438"/>
              <a:gd name="connsiteX26" fmla="*/ 165100 w 331788"/>
              <a:gd name="connsiteY26" fmla="*/ 149225 h 198438"/>
              <a:gd name="connsiteX27" fmla="*/ 0 w 331788"/>
              <a:gd name="connsiteY27" fmla="*/ 66675 h 198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31788" h="198438">
                <a:moveTo>
                  <a:pt x="82550" y="117475"/>
                </a:moveTo>
                <a:lnTo>
                  <a:pt x="165100" y="157163"/>
                </a:lnTo>
                <a:lnTo>
                  <a:pt x="247650" y="117475"/>
                </a:lnTo>
                <a:lnTo>
                  <a:pt x="247650" y="157163"/>
                </a:lnTo>
                <a:lnTo>
                  <a:pt x="165100" y="198438"/>
                </a:lnTo>
                <a:lnTo>
                  <a:pt x="82550" y="157163"/>
                </a:lnTo>
                <a:close/>
                <a:moveTo>
                  <a:pt x="20638" y="82550"/>
                </a:moveTo>
                <a:cubicBezTo>
                  <a:pt x="23283" y="82550"/>
                  <a:pt x="24606" y="85148"/>
                  <a:pt x="24606" y="86447"/>
                </a:cubicBezTo>
                <a:cubicBezTo>
                  <a:pt x="24606" y="86447"/>
                  <a:pt x="24606" y="86447"/>
                  <a:pt x="24606" y="150091"/>
                </a:cubicBezTo>
                <a:cubicBezTo>
                  <a:pt x="27252" y="151390"/>
                  <a:pt x="28575" y="153988"/>
                  <a:pt x="28575" y="157885"/>
                </a:cubicBezTo>
                <a:cubicBezTo>
                  <a:pt x="28575" y="160482"/>
                  <a:pt x="27252" y="163080"/>
                  <a:pt x="24606" y="164379"/>
                </a:cubicBezTo>
                <a:cubicBezTo>
                  <a:pt x="24606" y="164379"/>
                  <a:pt x="24606" y="164379"/>
                  <a:pt x="24606" y="178667"/>
                </a:cubicBezTo>
                <a:cubicBezTo>
                  <a:pt x="24606" y="181264"/>
                  <a:pt x="23283" y="182563"/>
                  <a:pt x="20638" y="182563"/>
                </a:cubicBezTo>
                <a:cubicBezTo>
                  <a:pt x="17992" y="182563"/>
                  <a:pt x="16669" y="181264"/>
                  <a:pt x="16669" y="178667"/>
                </a:cubicBezTo>
                <a:cubicBezTo>
                  <a:pt x="16669" y="178667"/>
                  <a:pt x="16669" y="178667"/>
                  <a:pt x="16669" y="164379"/>
                </a:cubicBezTo>
                <a:cubicBezTo>
                  <a:pt x="14023" y="163080"/>
                  <a:pt x="12700" y="160482"/>
                  <a:pt x="12700" y="157885"/>
                </a:cubicBezTo>
                <a:cubicBezTo>
                  <a:pt x="12700" y="153988"/>
                  <a:pt x="14023" y="151390"/>
                  <a:pt x="16669" y="150091"/>
                </a:cubicBezTo>
                <a:cubicBezTo>
                  <a:pt x="16669" y="150091"/>
                  <a:pt x="16669" y="150091"/>
                  <a:pt x="16669" y="86447"/>
                </a:cubicBezTo>
                <a:cubicBezTo>
                  <a:pt x="16669" y="85148"/>
                  <a:pt x="17992" y="82550"/>
                  <a:pt x="20638" y="82550"/>
                </a:cubicBezTo>
                <a:close/>
                <a:moveTo>
                  <a:pt x="165100" y="58738"/>
                </a:moveTo>
                <a:cubicBezTo>
                  <a:pt x="158086" y="58738"/>
                  <a:pt x="152400" y="62292"/>
                  <a:pt x="152400" y="66676"/>
                </a:cubicBezTo>
                <a:cubicBezTo>
                  <a:pt x="152400" y="71060"/>
                  <a:pt x="158086" y="74614"/>
                  <a:pt x="165100" y="74614"/>
                </a:cubicBezTo>
                <a:cubicBezTo>
                  <a:pt x="172114" y="74614"/>
                  <a:pt x="177800" y="71060"/>
                  <a:pt x="177800" y="66676"/>
                </a:cubicBezTo>
                <a:cubicBezTo>
                  <a:pt x="177800" y="62292"/>
                  <a:pt x="172114" y="58738"/>
                  <a:pt x="165100" y="58738"/>
                </a:cubicBezTo>
                <a:close/>
                <a:moveTo>
                  <a:pt x="165100" y="0"/>
                </a:moveTo>
                <a:lnTo>
                  <a:pt x="331788" y="66675"/>
                </a:lnTo>
                <a:lnTo>
                  <a:pt x="165100" y="149225"/>
                </a:lnTo>
                <a:lnTo>
                  <a:pt x="0" y="66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219096" y="2584113"/>
            <a:ext cx="63092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5400" b="1" dirty="0" smtClean="0">
                <a:solidFill>
                  <a:schemeClr val="bg1"/>
                </a:solidFill>
                <a:cs typeface="+mn-ea"/>
                <a:sym typeface="+mn-lt"/>
              </a:rPr>
              <a:t>Thank you</a:t>
            </a:r>
            <a:endParaRPr lang="zh-CN" altLang="en-US" sz="5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247192" y="4339243"/>
            <a:ext cx="18488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2021.05.31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PA-top-ppt-1-矩形-Rectangle"/>
          <p:cNvSpPr/>
          <p:nvPr>
            <p:custDataLst>
              <p:tags r:id="rId1"/>
            </p:custDataLst>
          </p:nvPr>
        </p:nvSpPr>
        <p:spPr>
          <a:xfrm>
            <a:off x="3903786" y="5925158"/>
            <a:ext cx="1929114" cy="338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defTabSz="685800">
              <a:lnSpc>
                <a:spcPct val="110000"/>
              </a:lnSpc>
              <a:spcBef>
                <a:spcPts val="750"/>
              </a:spcBef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汇报人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周涛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PA-top-ppt-2-矩形-Rectangle"/>
          <p:cNvSpPr/>
          <p:nvPr>
            <p:custDataLst>
              <p:tags r:id="rId2"/>
            </p:custDataLst>
          </p:nvPr>
        </p:nvSpPr>
        <p:spPr>
          <a:xfrm>
            <a:off x="6751844" y="5925158"/>
            <a:ext cx="2202275" cy="338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defTabSz="685800">
              <a:lnSpc>
                <a:spcPct val="110000"/>
              </a:lnSpc>
              <a:spcBef>
                <a:spcPts val="750"/>
              </a:spcBef>
              <a:defRPr/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时间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:2021/05/31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PA-top-ppt-7-自由图形-Freeform"/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3454881" y="5958418"/>
            <a:ext cx="272445" cy="272034"/>
          </a:xfrm>
          <a:custGeom>
            <a:avLst/>
            <a:gdLst>
              <a:gd name="T0" fmla="*/ 2332 w 4663"/>
              <a:gd name="T1" fmla="*/ 0 h 4663"/>
              <a:gd name="T2" fmla="*/ 0 w 4663"/>
              <a:gd name="T3" fmla="*/ 2332 h 4663"/>
              <a:gd name="T4" fmla="*/ 2332 w 4663"/>
              <a:gd name="T5" fmla="*/ 4663 h 4663"/>
              <a:gd name="T6" fmla="*/ 4663 w 4663"/>
              <a:gd name="T7" fmla="*/ 2332 h 4663"/>
              <a:gd name="T8" fmla="*/ 2332 w 4663"/>
              <a:gd name="T9" fmla="*/ 0 h 4663"/>
              <a:gd name="T10" fmla="*/ 1694 w 4663"/>
              <a:gd name="T11" fmla="*/ 1888 h 4663"/>
              <a:gd name="T12" fmla="*/ 1699 w 4663"/>
              <a:gd name="T13" fmla="*/ 1883 h 4663"/>
              <a:gd name="T14" fmla="*/ 1724 w 4663"/>
              <a:gd name="T15" fmla="*/ 1825 h 4663"/>
              <a:gd name="T16" fmla="*/ 1718 w 4663"/>
              <a:gd name="T17" fmla="*/ 1395 h 4663"/>
              <a:gd name="T18" fmla="*/ 2108 w 4663"/>
              <a:gd name="T19" fmla="*/ 1006 h 4663"/>
              <a:gd name="T20" fmla="*/ 2159 w 4663"/>
              <a:gd name="T21" fmla="*/ 993 h 4663"/>
              <a:gd name="T22" fmla="*/ 2165 w 4663"/>
              <a:gd name="T23" fmla="*/ 991 h 4663"/>
              <a:gd name="T24" fmla="*/ 2207 w 4663"/>
              <a:gd name="T25" fmla="*/ 989 h 4663"/>
              <a:gd name="T26" fmla="*/ 2207 w 4663"/>
              <a:gd name="T27" fmla="*/ 992 h 4663"/>
              <a:gd name="T28" fmla="*/ 2217 w 4663"/>
              <a:gd name="T29" fmla="*/ 991 h 4663"/>
              <a:gd name="T30" fmla="*/ 2244 w 4663"/>
              <a:gd name="T31" fmla="*/ 987 h 4663"/>
              <a:gd name="T32" fmla="*/ 2253 w 4663"/>
              <a:gd name="T33" fmla="*/ 985 h 4663"/>
              <a:gd name="T34" fmla="*/ 2510 w 4663"/>
              <a:gd name="T35" fmla="*/ 1043 h 4663"/>
              <a:gd name="T36" fmla="*/ 2614 w 4663"/>
              <a:gd name="T37" fmla="*/ 1079 h 4663"/>
              <a:gd name="T38" fmla="*/ 2906 w 4663"/>
              <a:gd name="T39" fmla="*/ 1260 h 4663"/>
              <a:gd name="T40" fmla="*/ 2980 w 4663"/>
              <a:gd name="T41" fmla="*/ 1830 h 4663"/>
              <a:gd name="T42" fmla="*/ 2987 w 4663"/>
              <a:gd name="T43" fmla="*/ 1878 h 4663"/>
              <a:gd name="T44" fmla="*/ 2996 w 4663"/>
              <a:gd name="T45" fmla="*/ 1888 h 4663"/>
              <a:gd name="T46" fmla="*/ 2984 w 4663"/>
              <a:gd name="T47" fmla="*/ 2083 h 4663"/>
              <a:gd name="T48" fmla="*/ 2943 w 4663"/>
              <a:gd name="T49" fmla="*/ 2171 h 4663"/>
              <a:gd name="T50" fmla="*/ 2929 w 4663"/>
              <a:gd name="T51" fmla="*/ 2201 h 4663"/>
              <a:gd name="T52" fmla="*/ 2324 w 4663"/>
              <a:gd name="T53" fmla="*/ 2838 h 4663"/>
              <a:gd name="T54" fmla="*/ 1759 w 4663"/>
              <a:gd name="T55" fmla="*/ 2201 h 4663"/>
              <a:gd name="T56" fmla="*/ 1744 w 4663"/>
              <a:gd name="T57" fmla="*/ 2169 h 4663"/>
              <a:gd name="T58" fmla="*/ 1702 w 4663"/>
              <a:gd name="T59" fmla="*/ 2072 h 4663"/>
              <a:gd name="T60" fmla="*/ 1694 w 4663"/>
              <a:gd name="T61" fmla="*/ 1888 h 4663"/>
              <a:gd name="T62" fmla="*/ 1154 w 4663"/>
              <a:gd name="T63" fmla="*/ 3191 h 4663"/>
              <a:gd name="T64" fmla="*/ 1340 w 4663"/>
              <a:gd name="T65" fmla="*/ 3065 h 4663"/>
              <a:gd name="T66" fmla="*/ 1840 w 4663"/>
              <a:gd name="T67" fmla="*/ 2847 h 4663"/>
              <a:gd name="T68" fmla="*/ 1858 w 4663"/>
              <a:gd name="T69" fmla="*/ 2831 h 4663"/>
              <a:gd name="T70" fmla="*/ 1914 w 4663"/>
              <a:gd name="T71" fmla="*/ 2774 h 4663"/>
              <a:gd name="T72" fmla="*/ 1927 w 4663"/>
              <a:gd name="T73" fmla="*/ 2762 h 4663"/>
              <a:gd name="T74" fmla="*/ 1940 w 4663"/>
              <a:gd name="T75" fmla="*/ 2774 h 4663"/>
              <a:gd name="T76" fmla="*/ 2324 w 4663"/>
              <a:gd name="T77" fmla="*/ 2954 h 4663"/>
              <a:gd name="T78" fmla="*/ 2714 w 4663"/>
              <a:gd name="T79" fmla="*/ 2790 h 4663"/>
              <a:gd name="T80" fmla="*/ 2724 w 4663"/>
              <a:gd name="T81" fmla="*/ 2782 h 4663"/>
              <a:gd name="T82" fmla="*/ 2750 w 4663"/>
              <a:gd name="T83" fmla="*/ 2795 h 4663"/>
              <a:gd name="T84" fmla="*/ 2834 w 4663"/>
              <a:gd name="T85" fmla="*/ 2855 h 4663"/>
              <a:gd name="T86" fmla="*/ 2858 w 4663"/>
              <a:gd name="T87" fmla="*/ 2867 h 4663"/>
              <a:gd name="T88" fmla="*/ 2856 w 4663"/>
              <a:gd name="T89" fmla="*/ 2870 h 4663"/>
              <a:gd name="T90" fmla="*/ 2866 w 4663"/>
              <a:gd name="T91" fmla="*/ 2876 h 4663"/>
              <a:gd name="T92" fmla="*/ 2944 w 4663"/>
              <a:gd name="T93" fmla="*/ 2918 h 4663"/>
              <a:gd name="T94" fmla="*/ 3024 w 4663"/>
              <a:gd name="T95" fmla="*/ 2949 h 4663"/>
              <a:gd name="T96" fmla="*/ 3291 w 4663"/>
              <a:gd name="T97" fmla="*/ 3055 h 4663"/>
              <a:gd name="T98" fmla="*/ 3316 w 4663"/>
              <a:gd name="T99" fmla="*/ 3063 h 4663"/>
              <a:gd name="T100" fmla="*/ 3507 w 4663"/>
              <a:gd name="T101" fmla="*/ 3187 h 4663"/>
              <a:gd name="T102" fmla="*/ 3739 w 4663"/>
              <a:gd name="T103" fmla="*/ 4067 h 4663"/>
              <a:gd name="T104" fmla="*/ 2332 w 4663"/>
              <a:gd name="T105" fmla="*/ 4567 h 4663"/>
              <a:gd name="T106" fmla="*/ 925 w 4663"/>
              <a:gd name="T107" fmla="*/ 4067 h 4663"/>
              <a:gd name="T108" fmla="*/ 1154 w 4663"/>
              <a:gd name="T109" fmla="*/ 3191 h 46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663" h="4663">
                <a:moveTo>
                  <a:pt x="2332" y="0"/>
                </a:moveTo>
                <a:cubicBezTo>
                  <a:pt x="1046" y="0"/>
                  <a:pt x="0" y="1046"/>
                  <a:pt x="0" y="2332"/>
                </a:cubicBezTo>
                <a:cubicBezTo>
                  <a:pt x="0" y="3617"/>
                  <a:pt x="1046" y="4663"/>
                  <a:pt x="2332" y="4663"/>
                </a:cubicBezTo>
                <a:cubicBezTo>
                  <a:pt x="3617" y="4663"/>
                  <a:pt x="4663" y="3617"/>
                  <a:pt x="4663" y="2332"/>
                </a:cubicBezTo>
                <a:cubicBezTo>
                  <a:pt x="4663" y="1046"/>
                  <a:pt x="3617" y="0"/>
                  <a:pt x="2332" y="0"/>
                </a:cubicBezTo>
                <a:close/>
                <a:moveTo>
                  <a:pt x="1694" y="1888"/>
                </a:moveTo>
                <a:lnTo>
                  <a:pt x="1699" y="1883"/>
                </a:lnTo>
                <a:cubicBezTo>
                  <a:pt x="1718" y="1869"/>
                  <a:pt x="1727" y="1848"/>
                  <a:pt x="1724" y="1825"/>
                </a:cubicBezTo>
                <a:cubicBezTo>
                  <a:pt x="1677" y="1543"/>
                  <a:pt x="1708" y="1425"/>
                  <a:pt x="1718" y="1395"/>
                </a:cubicBezTo>
                <a:cubicBezTo>
                  <a:pt x="1800" y="1143"/>
                  <a:pt x="2058" y="1027"/>
                  <a:pt x="2108" y="1006"/>
                </a:cubicBezTo>
                <a:cubicBezTo>
                  <a:pt x="2119" y="1002"/>
                  <a:pt x="2139" y="996"/>
                  <a:pt x="2159" y="993"/>
                </a:cubicBezTo>
                <a:lnTo>
                  <a:pt x="2165" y="991"/>
                </a:lnTo>
                <a:lnTo>
                  <a:pt x="2207" y="989"/>
                </a:lnTo>
                <a:lnTo>
                  <a:pt x="2207" y="992"/>
                </a:lnTo>
                <a:lnTo>
                  <a:pt x="2217" y="991"/>
                </a:lnTo>
                <a:cubicBezTo>
                  <a:pt x="2225" y="990"/>
                  <a:pt x="2233" y="989"/>
                  <a:pt x="2244" y="987"/>
                </a:cubicBezTo>
                <a:lnTo>
                  <a:pt x="2253" y="985"/>
                </a:lnTo>
                <a:cubicBezTo>
                  <a:pt x="2261" y="985"/>
                  <a:pt x="2361" y="998"/>
                  <a:pt x="2510" y="1043"/>
                </a:cubicBezTo>
                <a:lnTo>
                  <a:pt x="2614" y="1079"/>
                </a:lnTo>
                <a:cubicBezTo>
                  <a:pt x="2803" y="1135"/>
                  <a:pt x="2890" y="1239"/>
                  <a:pt x="2906" y="1260"/>
                </a:cubicBezTo>
                <a:cubicBezTo>
                  <a:pt x="3058" y="1432"/>
                  <a:pt x="3017" y="1691"/>
                  <a:pt x="2980" y="1830"/>
                </a:cubicBezTo>
                <a:cubicBezTo>
                  <a:pt x="2975" y="1847"/>
                  <a:pt x="2978" y="1864"/>
                  <a:pt x="2987" y="1878"/>
                </a:cubicBezTo>
                <a:lnTo>
                  <a:pt x="2996" y="1888"/>
                </a:lnTo>
                <a:cubicBezTo>
                  <a:pt x="3007" y="1903"/>
                  <a:pt x="3017" y="1961"/>
                  <a:pt x="2984" y="2083"/>
                </a:cubicBezTo>
                <a:cubicBezTo>
                  <a:pt x="2977" y="2120"/>
                  <a:pt x="2964" y="2150"/>
                  <a:pt x="2943" y="2171"/>
                </a:cubicBezTo>
                <a:cubicBezTo>
                  <a:pt x="2936" y="2179"/>
                  <a:pt x="2931" y="2189"/>
                  <a:pt x="2929" y="2201"/>
                </a:cubicBezTo>
                <a:cubicBezTo>
                  <a:pt x="2877" y="2502"/>
                  <a:pt x="2608" y="2838"/>
                  <a:pt x="2324" y="2838"/>
                </a:cubicBezTo>
                <a:cubicBezTo>
                  <a:pt x="2084" y="2838"/>
                  <a:pt x="1809" y="2529"/>
                  <a:pt x="1759" y="2201"/>
                </a:cubicBezTo>
                <a:cubicBezTo>
                  <a:pt x="1757" y="2189"/>
                  <a:pt x="1752" y="2178"/>
                  <a:pt x="1744" y="2169"/>
                </a:cubicBezTo>
                <a:cubicBezTo>
                  <a:pt x="1723" y="2148"/>
                  <a:pt x="1710" y="2117"/>
                  <a:pt x="1702" y="2072"/>
                </a:cubicBezTo>
                <a:cubicBezTo>
                  <a:pt x="1678" y="1986"/>
                  <a:pt x="1676" y="1917"/>
                  <a:pt x="1694" y="1888"/>
                </a:cubicBezTo>
                <a:close/>
                <a:moveTo>
                  <a:pt x="1154" y="3191"/>
                </a:moveTo>
                <a:cubicBezTo>
                  <a:pt x="1164" y="3178"/>
                  <a:pt x="1223" y="3110"/>
                  <a:pt x="1340" y="3065"/>
                </a:cubicBezTo>
                <a:cubicBezTo>
                  <a:pt x="1444" y="3033"/>
                  <a:pt x="1700" y="2948"/>
                  <a:pt x="1840" y="2847"/>
                </a:cubicBezTo>
                <a:cubicBezTo>
                  <a:pt x="1846" y="2843"/>
                  <a:pt x="1853" y="2836"/>
                  <a:pt x="1858" y="2831"/>
                </a:cubicBezTo>
                <a:cubicBezTo>
                  <a:pt x="1871" y="2817"/>
                  <a:pt x="1891" y="2796"/>
                  <a:pt x="1914" y="2774"/>
                </a:cubicBezTo>
                <a:lnTo>
                  <a:pt x="1927" y="2762"/>
                </a:lnTo>
                <a:lnTo>
                  <a:pt x="1940" y="2774"/>
                </a:lnTo>
                <a:cubicBezTo>
                  <a:pt x="2064" y="2890"/>
                  <a:pt x="2200" y="2954"/>
                  <a:pt x="2324" y="2954"/>
                </a:cubicBezTo>
                <a:cubicBezTo>
                  <a:pt x="2455" y="2954"/>
                  <a:pt x="2590" y="2897"/>
                  <a:pt x="2714" y="2790"/>
                </a:cubicBezTo>
                <a:lnTo>
                  <a:pt x="2724" y="2782"/>
                </a:lnTo>
                <a:lnTo>
                  <a:pt x="2750" y="2795"/>
                </a:lnTo>
                <a:cubicBezTo>
                  <a:pt x="2774" y="2816"/>
                  <a:pt x="2815" y="2846"/>
                  <a:pt x="2834" y="2855"/>
                </a:cubicBezTo>
                <a:lnTo>
                  <a:pt x="2858" y="2867"/>
                </a:lnTo>
                <a:lnTo>
                  <a:pt x="2856" y="2870"/>
                </a:lnTo>
                <a:lnTo>
                  <a:pt x="2866" y="2876"/>
                </a:lnTo>
                <a:cubicBezTo>
                  <a:pt x="2889" y="2890"/>
                  <a:pt x="2914" y="2903"/>
                  <a:pt x="2944" y="2918"/>
                </a:cubicBezTo>
                <a:cubicBezTo>
                  <a:pt x="2973" y="2931"/>
                  <a:pt x="2998" y="2941"/>
                  <a:pt x="3024" y="2949"/>
                </a:cubicBezTo>
                <a:cubicBezTo>
                  <a:pt x="3045" y="2956"/>
                  <a:pt x="3160" y="2995"/>
                  <a:pt x="3291" y="3055"/>
                </a:cubicBezTo>
                <a:lnTo>
                  <a:pt x="3316" y="3063"/>
                </a:lnTo>
                <a:cubicBezTo>
                  <a:pt x="3445" y="3112"/>
                  <a:pt x="3501" y="3180"/>
                  <a:pt x="3507" y="3187"/>
                </a:cubicBezTo>
                <a:cubicBezTo>
                  <a:pt x="3659" y="3412"/>
                  <a:pt x="3717" y="3833"/>
                  <a:pt x="3739" y="4067"/>
                </a:cubicBezTo>
                <a:cubicBezTo>
                  <a:pt x="3342" y="4390"/>
                  <a:pt x="2842" y="4567"/>
                  <a:pt x="2332" y="4567"/>
                </a:cubicBezTo>
                <a:cubicBezTo>
                  <a:pt x="1821" y="4567"/>
                  <a:pt x="1322" y="4390"/>
                  <a:pt x="925" y="4067"/>
                </a:cubicBezTo>
                <a:cubicBezTo>
                  <a:pt x="946" y="3833"/>
                  <a:pt x="1004" y="3414"/>
                  <a:pt x="1154" y="319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PA-top-ppt-8-自由图形-Freeform"/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6157567" y="5958419"/>
            <a:ext cx="269610" cy="269234"/>
          </a:xfrm>
          <a:custGeom>
            <a:avLst/>
            <a:gdLst>
              <a:gd name="connsiteX0" fmla="*/ 304348 w 608697"/>
              <a:gd name="connsiteY0" fmla="*/ 142646 h 607851"/>
              <a:gd name="connsiteX1" fmla="*/ 281822 w 608697"/>
              <a:gd name="connsiteY1" fmla="*/ 165143 h 607851"/>
              <a:gd name="connsiteX2" fmla="*/ 281822 w 608697"/>
              <a:gd name="connsiteY2" fmla="*/ 303925 h 607851"/>
              <a:gd name="connsiteX3" fmla="*/ 304348 w 608697"/>
              <a:gd name="connsiteY3" fmla="*/ 326422 h 607851"/>
              <a:gd name="connsiteX4" fmla="*/ 418546 w 608697"/>
              <a:gd name="connsiteY4" fmla="*/ 326422 h 607851"/>
              <a:gd name="connsiteX5" fmla="*/ 441073 w 608697"/>
              <a:gd name="connsiteY5" fmla="*/ 303925 h 607851"/>
              <a:gd name="connsiteX6" fmla="*/ 418546 w 608697"/>
              <a:gd name="connsiteY6" fmla="*/ 281428 h 607851"/>
              <a:gd name="connsiteX7" fmla="*/ 326874 w 608697"/>
              <a:gd name="connsiteY7" fmla="*/ 281428 h 607851"/>
              <a:gd name="connsiteX8" fmla="*/ 326874 w 608697"/>
              <a:gd name="connsiteY8" fmla="*/ 165143 h 607851"/>
              <a:gd name="connsiteX9" fmla="*/ 304348 w 608697"/>
              <a:gd name="connsiteY9" fmla="*/ 142646 h 607851"/>
              <a:gd name="connsiteX10" fmla="*/ 304348 w 608697"/>
              <a:gd name="connsiteY10" fmla="*/ 87148 h 607851"/>
              <a:gd name="connsiteX11" fmla="*/ 521407 w 608697"/>
              <a:gd name="connsiteY11" fmla="*/ 303925 h 607851"/>
              <a:gd name="connsiteX12" fmla="*/ 304348 w 608697"/>
              <a:gd name="connsiteY12" fmla="*/ 520702 h 607851"/>
              <a:gd name="connsiteX13" fmla="*/ 87289 w 608697"/>
              <a:gd name="connsiteY13" fmla="*/ 303925 h 607851"/>
              <a:gd name="connsiteX14" fmla="*/ 304348 w 608697"/>
              <a:gd name="connsiteY14" fmla="*/ 87148 h 607851"/>
              <a:gd name="connsiteX15" fmla="*/ 304349 w 608697"/>
              <a:gd name="connsiteY15" fmla="*/ 46781 h 607851"/>
              <a:gd name="connsiteX16" fmla="*/ 46846 w 608697"/>
              <a:gd name="connsiteY16" fmla="*/ 303926 h 607851"/>
              <a:gd name="connsiteX17" fmla="*/ 304349 w 608697"/>
              <a:gd name="connsiteY17" fmla="*/ 561070 h 607851"/>
              <a:gd name="connsiteX18" fmla="*/ 561851 w 608697"/>
              <a:gd name="connsiteY18" fmla="*/ 303926 h 607851"/>
              <a:gd name="connsiteX19" fmla="*/ 304349 w 608697"/>
              <a:gd name="connsiteY19" fmla="*/ 46781 h 607851"/>
              <a:gd name="connsiteX20" fmla="*/ 304349 w 608697"/>
              <a:gd name="connsiteY20" fmla="*/ 0 h 607851"/>
              <a:gd name="connsiteX21" fmla="*/ 608697 w 608697"/>
              <a:gd name="connsiteY21" fmla="*/ 303926 h 607851"/>
              <a:gd name="connsiteX22" fmla="*/ 304349 w 608697"/>
              <a:gd name="connsiteY22" fmla="*/ 607851 h 607851"/>
              <a:gd name="connsiteX23" fmla="*/ 0 w 608697"/>
              <a:gd name="connsiteY23" fmla="*/ 303926 h 607851"/>
              <a:gd name="connsiteX24" fmla="*/ 304349 w 608697"/>
              <a:gd name="connsiteY24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08697" h="607851">
                <a:moveTo>
                  <a:pt x="304348" y="142646"/>
                </a:moveTo>
                <a:cubicBezTo>
                  <a:pt x="291891" y="142646"/>
                  <a:pt x="281822" y="152777"/>
                  <a:pt x="281822" y="165143"/>
                </a:cubicBezTo>
                <a:lnTo>
                  <a:pt x="281822" y="303925"/>
                </a:lnTo>
                <a:cubicBezTo>
                  <a:pt x="281822" y="316365"/>
                  <a:pt x="291891" y="326422"/>
                  <a:pt x="304348" y="326422"/>
                </a:cubicBezTo>
                <a:lnTo>
                  <a:pt x="418546" y="326422"/>
                </a:lnTo>
                <a:cubicBezTo>
                  <a:pt x="431003" y="326422"/>
                  <a:pt x="441073" y="316365"/>
                  <a:pt x="441073" y="303925"/>
                </a:cubicBezTo>
                <a:cubicBezTo>
                  <a:pt x="441073" y="291485"/>
                  <a:pt x="431003" y="281428"/>
                  <a:pt x="418546" y="281428"/>
                </a:cubicBezTo>
                <a:lnTo>
                  <a:pt x="326874" y="281428"/>
                </a:lnTo>
                <a:lnTo>
                  <a:pt x="326874" y="165143"/>
                </a:lnTo>
                <a:cubicBezTo>
                  <a:pt x="326874" y="152777"/>
                  <a:pt x="316805" y="142646"/>
                  <a:pt x="304348" y="142646"/>
                </a:cubicBezTo>
                <a:close/>
                <a:moveTo>
                  <a:pt x="304348" y="87148"/>
                </a:moveTo>
                <a:cubicBezTo>
                  <a:pt x="424066" y="87148"/>
                  <a:pt x="521407" y="184362"/>
                  <a:pt x="521407" y="303925"/>
                </a:cubicBezTo>
                <a:cubicBezTo>
                  <a:pt x="521407" y="423488"/>
                  <a:pt x="424066" y="520702"/>
                  <a:pt x="304348" y="520702"/>
                </a:cubicBezTo>
                <a:cubicBezTo>
                  <a:pt x="184630" y="520702"/>
                  <a:pt x="87289" y="423488"/>
                  <a:pt x="87289" y="303925"/>
                </a:cubicBezTo>
                <a:cubicBezTo>
                  <a:pt x="87289" y="184362"/>
                  <a:pt x="184630" y="87148"/>
                  <a:pt x="304348" y="87148"/>
                </a:cubicBezTo>
                <a:close/>
                <a:moveTo>
                  <a:pt x="304349" y="46781"/>
                </a:moveTo>
                <a:cubicBezTo>
                  <a:pt x="162319" y="46781"/>
                  <a:pt x="46846" y="162094"/>
                  <a:pt x="46846" y="303926"/>
                </a:cubicBezTo>
                <a:cubicBezTo>
                  <a:pt x="46846" y="445757"/>
                  <a:pt x="162319" y="561070"/>
                  <a:pt x="304349" y="561070"/>
                </a:cubicBezTo>
                <a:cubicBezTo>
                  <a:pt x="446378" y="561070"/>
                  <a:pt x="561851" y="445757"/>
                  <a:pt x="561851" y="303926"/>
                </a:cubicBezTo>
                <a:cubicBezTo>
                  <a:pt x="561851" y="162094"/>
                  <a:pt x="446378" y="46781"/>
                  <a:pt x="304349" y="46781"/>
                </a:cubicBezTo>
                <a:close/>
                <a:moveTo>
                  <a:pt x="304349" y="0"/>
                </a:moveTo>
                <a:cubicBezTo>
                  <a:pt x="472188" y="0"/>
                  <a:pt x="608697" y="136320"/>
                  <a:pt x="608697" y="303926"/>
                </a:cubicBezTo>
                <a:cubicBezTo>
                  <a:pt x="608697" y="471531"/>
                  <a:pt x="472188" y="607851"/>
                  <a:pt x="304349" y="607851"/>
                </a:cubicBezTo>
                <a:cubicBezTo>
                  <a:pt x="136509" y="607851"/>
                  <a:pt x="0" y="471531"/>
                  <a:pt x="0" y="303926"/>
                </a:cubicBezTo>
                <a:cubicBezTo>
                  <a:pt x="0" y="136320"/>
                  <a:pt x="136509" y="0"/>
                  <a:pt x="30434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/>
      <p:bldP spid="20" grpId="0"/>
      <p:bldP spid="21" grpId="0"/>
      <p:bldP spid="23" grpId="0" animBg="1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 20"/>
          <p:cNvSpPr/>
          <p:nvPr/>
        </p:nvSpPr>
        <p:spPr>
          <a:xfrm>
            <a:off x="5727162" y="2102700"/>
            <a:ext cx="300295" cy="300294"/>
          </a:xfrm>
          <a:custGeom>
            <a:avLst/>
            <a:gdLst/>
            <a:ahLst/>
            <a:cxnLst/>
            <a:rect l="0" t="0" r="0" b="0"/>
            <a:pathLst>
              <a:path w="173288" h="173288">
                <a:moveTo>
                  <a:pt x="0" y="0"/>
                </a:moveTo>
                <a:lnTo>
                  <a:pt x="173288" y="0"/>
                </a:lnTo>
                <a:lnTo>
                  <a:pt x="173288" y="173288"/>
                </a:lnTo>
                <a:lnTo>
                  <a:pt x="0" y="173288"/>
                </a:lnTo>
                <a:lnTo>
                  <a:pt x="0" y="0"/>
                </a:lnTo>
                <a:close/>
              </a:path>
            </a:pathLst>
          </a:custGeom>
          <a:solidFill>
            <a:srgbClr val="F76B14"/>
          </a:solidFill>
          <a:ln w="7600" cap="flat">
            <a:noFill/>
            <a:bevel/>
          </a:ln>
        </p:spPr>
        <p:txBody>
          <a:bodyPr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5727162" y="3022163"/>
            <a:ext cx="300295" cy="300294"/>
          </a:xfrm>
          <a:custGeom>
            <a:avLst/>
            <a:gdLst/>
            <a:ahLst/>
            <a:cxnLst/>
            <a:rect l="0" t="0" r="0" b="0"/>
            <a:pathLst>
              <a:path w="173288" h="173288">
                <a:moveTo>
                  <a:pt x="0" y="0"/>
                </a:moveTo>
                <a:lnTo>
                  <a:pt x="173288" y="0"/>
                </a:lnTo>
                <a:lnTo>
                  <a:pt x="173288" y="173288"/>
                </a:lnTo>
                <a:lnTo>
                  <a:pt x="0" y="173288"/>
                </a:lnTo>
                <a:lnTo>
                  <a:pt x="0" y="0"/>
                </a:lnTo>
                <a:close/>
              </a:path>
            </a:pathLst>
          </a:custGeom>
          <a:solidFill>
            <a:srgbClr val="F8A724"/>
          </a:solidFill>
          <a:ln w="7600" cap="flat">
            <a:noFill/>
            <a:bevel/>
          </a:ln>
        </p:spPr>
        <p:txBody>
          <a:bodyPr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5727162" y="3941627"/>
            <a:ext cx="300295" cy="300294"/>
          </a:xfrm>
          <a:custGeom>
            <a:avLst/>
            <a:gdLst/>
            <a:ahLst/>
            <a:cxnLst/>
            <a:rect l="0" t="0" r="0" b="0"/>
            <a:pathLst>
              <a:path w="173288" h="173288">
                <a:moveTo>
                  <a:pt x="0" y="0"/>
                </a:moveTo>
                <a:lnTo>
                  <a:pt x="173288" y="0"/>
                </a:lnTo>
                <a:lnTo>
                  <a:pt x="173288" y="173288"/>
                </a:lnTo>
                <a:lnTo>
                  <a:pt x="0" y="173288"/>
                </a:lnTo>
                <a:lnTo>
                  <a:pt x="0" y="0"/>
                </a:lnTo>
                <a:close/>
              </a:path>
            </a:pathLst>
          </a:custGeom>
          <a:solidFill>
            <a:srgbClr val="F76B14"/>
          </a:solidFill>
          <a:ln w="7600" cap="flat">
            <a:noFill/>
            <a:bevel/>
          </a:ln>
        </p:spPr>
        <p:txBody>
          <a:bodyPr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5727162" y="4861090"/>
            <a:ext cx="300295" cy="300294"/>
          </a:xfrm>
          <a:custGeom>
            <a:avLst/>
            <a:gdLst/>
            <a:ahLst/>
            <a:cxnLst/>
            <a:rect l="0" t="0" r="0" b="0"/>
            <a:pathLst>
              <a:path w="173288" h="173288">
                <a:moveTo>
                  <a:pt x="0" y="0"/>
                </a:moveTo>
                <a:lnTo>
                  <a:pt x="173288" y="0"/>
                </a:lnTo>
                <a:lnTo>
                  <a:pt x="173288" y="173288"/>
                </a:lnTo>
                <a:lnTo>
                  <a:pt x="0" y="173288"/>
                </a:lnTo>
                <a:lnTo>
                  <a:pt x="0" y="0"/>
                </a:lnTo>
                <a:close/>
              </a:path>
            </a:pathLst>
          </a:custGeom>
          <a:solidFill>
            <a:srgbClr val="F8A724"/>
          </a:solidFill>
          <a:ln w="7600" cap="flat">
            <a:noFill/>
            <a:bevel/>
          </a:ln>
        </p:spPr>
        <p:txBody>
          <a:bodyPr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227635" y="2052473"/>
            <a:ext cx="4585509" cy="659026"/>
            <a:chOff x="3624779" y="2412339"/>
            <a:chExt cx="4585509" cy="659026"/>
          </a:xfrm>
        </p:grpSpPr>
        <p:sp>
          <p:nvSpPr>
            <p:cNvPr id="26" name="文本框 22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/>
              <a:r>
                <a:rPr lang="zh-CN" altLang="en-US" b="1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经济可行性</a:t>
              </a:r>
              <a:endParaRPr lang="zh-CN" altLang="en-US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3"/>
            <p:cNvSpPr txBox="1"/>
            <p:nvPr/>
          </p:nvSpPr>
          <p:spPr>
            <a:xfrm>
              <a:off x="3624779" y="2750893"/>
              <a:ext cx="4585509" cy="32047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>
                <a:lnSpc>
                  <a:spcPct val="114000"/>
                </a:lnSpc>
              </a:pP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预计该系统将三年内收益率为</a:t>
              </a:r>
              <a:r>
                <a:rPr lang="en-US" altLang="zh-CN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300%</a:t>
              </a:r>
              <a:endParaRPr lang="en-US" altLang="zh-CN" sz="1400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227635" y="2971936"/>
            <a:ext cx="4585509" cy="904606"/>
            <a:chOff x="3624779" y="2412339"/>
            <a:chExt cx="4585509" cy="904606"/>
          </a:xfrm>
        </p:grpSpPr>
        <p:sp>
          <p:nvSpPr>
            <p:cNvPr id="29" name="文本框 25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/>
              <a:r>
                <a:rPr lang="zh-CN" altLang="en-US" b="1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技术可行性</a:t>
              </a:r>
              <a:endParaRPr lang="zh-CN" altLang="en-US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30" name="文本框 26"/>
            <p:cNvSpPr txBox="1"/>
            <p:nvPr/>
          </p:nvSpPr>
          <p:spPr>
            <a:xfrm>
              <a:off x="3624779" y="2750893"/>
              <a:ext cx="4585509" cy="56605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>
                <a:lnSpc>
                  <a:spcPct val="114000"/>
                </a:lnSpc>
              </a:pPr>
              <a:r>
                <a:rPr lang="en-US" altLang="zh-CN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Win 10 </a:t>
              </a: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操作系统， 基于</a:t>
              </a:r>
              <a:r>
                <a:rPr lang="en-US" altLang="zh-CN" sz="1400" dirty="0" err="1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sql</a:t>
              </a:r>
              <a:r>
                <a:rPr lang="en-US" altLang="zh-CN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 server</a:t>
              </a: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的数据库设计和基于</a:t>
              </a:r>
              <a:r>
                <a:rPr lang="en-US" altLang="zh-CN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idea</a:t>
              </a: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的</a:t>
              </a:r>
              <a:r>
                <a:rPr lang="en-US" altLang="zh-CN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java-</a:t>
              </a: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 </a:t>
              </a:r>
              <a:r>
                <a:rPr lang="en-US" altLang="zh-CN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-</a:t>
              </a:r>
              <a:r>
                <a:rPr lang="en-US" altLang="zh-CN" sz="1400" dirty="0" err="1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jdbc</a:t>
              </a: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、系统架构与实现</a:t>
              </a:r>
              <a:endParaRPr lang="en-US" altLang="zh-CN" sz="1400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227635" y="3891399"/>
            <a:ext cx="4585509" cy="659026"/>
            <a:chOff x="3624779" y="2412339"/>
            <a:chExt cx="4585509" cy="659026"/>
          </a:xfrm>
        </p:grpSpPr>
        <p:sp>
          <p:nvSpPr>
            <p:cNvPr id="32" name="文本框 28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/>
              <a:r>
                <a:rPr lang="zh-CN" altLang="en-US" b="1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组织可行性</a:t>
              </a:r>
              <a:endParaRPr lang="zh-CN" altLang="en-US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33" name="文本框 29"/>
            <p:cNvSpPr txBox="1"/>
            <p:nvPr/>
          </p:nvSpPr>
          <p:spPr>
            <a:xfrm>
              <a:off x="3624779" y="2750893"/>
              <a:ext cx="4585509" cy="32047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>
                <a:lnSpc>
                  <a:spcPct val="114000"/>
                </a:lnSpc>
              </a:pP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该系统需一名高级管理员，一名系统维护师，五名售后</a:t>
              </a:r>
              <a:endParaRPr lang="en-US" altLang="zh-CN" sz="1400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227635" y="4810863"/>
            <a:ext cx="4585509" cy="904606"/>
            <a:chOff x="3624779" y="2412339"/>
            <a:chExt cx="4585509" cy="904606"/>
          </a:xfrm>
        </p:grpSpPr>
        <p:sp>
          <p:nvSpPr>
            <p:cNvPr id="35" name="文本框 31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/>
              <a:r>
                <a:rPr lang="zh-CN" altLang="en-US" b="1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操作可行性</a:t>
              </a:r>
              <a:endParaRPr lang="zh-CN" altLang="en-US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2"/>
            <p:cNvSpPr txBox="1"/>
            <p:nvPr/>
          </p:nvSpPr>
          <p:spPr>
            <a:xfrm>
              <a:off x="3624779" y="2750893"/>
              <a:ext cx="4585509" cy="56605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200">
                <a:lnSpc>
                  <a:spcPct val="114000"/>
                </a:lnSpc>
              </a:pP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管理员、用户可在</a:t>
              </a:r>
              <a:r>
                <a:rPr lang="en-US" altLang="zh-CN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10</a:t>
              </a: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分钟内熟悉系统操作，维护和更新周期控制在</a:t>
              </a:r>
              <a:r>
                <a:rPr lang="en-US" altLang="zh-CN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3</a:t>
              </a:r>
              <a:r>
                <a:rPr lang="zh-CN" altLang="en-US" sz="140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rPr>
                <a:t>个月及以上</a:t>
              </a:r>
              <a:endParaRPr lang="en-US" altLang="zh-CN" sz="1400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7" name="任意多边形: 形状 46">
            <a:extLst>
              <a:ext uri="{FF2B5EF4-FFF2-40B4-BE49-F238E27FC236}">
                <a16:creationId xmlns:a16="http://schemas.microsoft.com/office/drawing/2014/main" id="{76090355-DF96-4C30-A0CD-88DC7F6931FE}"/>
              </a:ext>
            </a:extLst>
          </p:cNvPr>
          <p:cNvSpPr/>
          <p:nvPr/>
        </p:nvSpPr>
        <p:spPr>
          <a:xfrm>
            <a:off x="1299756" y="1848382"/>
            <a:ext cx="3878155" cy="3881961"/>
          </a:xfrm>
          <a:custGeom>
            <a:avLst/>
            <a:gdLst>
              <a:gd name="connsiteX0" fmla="*/ 1939250 w 3878154"/>
              <a:gd name="connsiteY0" fmla="*/ 1266448 h 3881961"/>
              <a:gd name="connsiteX1" fmla="*/ 2622467 w 3878154"/>
              <a:gd name="connsiteY1" fmla="*/ 1933144 h 3881961"/>
              <a:gd name="connsiteX2" fmla="*/ 2587533 w 3878154"/>
              <a:gd name="connsiteY2" fmla="*/ 1934000 h 3881961"/>
              <a:gd name="connsiteX3" fmla="*/ 2622467 w 3878154"/>
              <a:gd name="connsiteY3" fmla="*/ 1933146 h 3881961"/>
              <a:gd name="connsiteX4" fmla="*/ 2622671 w 3878154"/>
              <a:gd name="connsiteY4" fmla="*/ 1949869 h 3881961"/>
              <a:gd name="connsiteX5" fmla="*/ 1939250 w 3878154"/>
              <a:gd name="connsiteY5" fmla="*/ 2633290 h 3881961"/>
              <a:gd name="connsiteX6" fmla="*/ 1939247 w 3878154"/>
              <a:gd name="connsiteY6" fmla="*/ 2633290 h 3881961"/>
              <a:gd name="connsiteX7" fmla="*/ 1939247 w 3878154"/>
              <a:gd name="connsiteY7" fmla="*/ 2633285 h 3881961"/>
              <a:gd name="connsiteX8" fmla="*/ 1801517 w 3878154"/>
              <a:gd name="connsiteY8" fmla="*/ 2619403 h 3881961"/>
              <a:gd name="connsiteX9" fmla="*/ 1255829 w 3878154"/>
              <a:gd name="connsiteY9" fmla="*/ 1949869 h 3881961"/>
              <a:gd name="connsiteX10" fmla="*/ 1939250 w 3878154"/>
              <a:gd name="connsiteY10" fmla="*/ 1266448 h 3881961"/>
              <a:gd name="connsiteX11" fmla="*/ 1939250 w 3878154"/>
              <a:gd name="connsiteY11" fmla="*/ 1334790 h 3881961"/>
              <a:gd name="connsiteX12" fmla="*/ 1324171 w 3878154"/>
              <a:gd name="connsiteY12" fmla="*/ 1949869 h 3881961"/>
              <a:gd name="connsiteX13" fmla="*/ 1939250 w 3878154"/>
              <a:gd name="connsiteY13" fmla="*/ 2564949 h 3881961"/>
              <a:gd name="connsiteX14" fmla="*/ 1939250 w 3878154"/>
              <a:gd name="connsiteY14" fmla="*/ 2564951 h 3881961"/>
              <a:gd name="connsiteX15" fmla="*/ 2554330 w 3878154"/>
              <a:gd name="connsiteY15" fmla="*/ 1949869 h 3881961"/>
              <a:gd name="connsiteX16" fmla="*/ 2554146 w 3878154"/>
              <a:gd name="connsiteY16" fmla="*/ 1934818 h 3881961"/>
              <a:gd name="connsiteX17" fmla="*/ 2554143 w 3878154"/>
              <a:gd name="connsiteY17" fmla="*/ 1934818 h 3881961"/>
              <a:gd name="connsiteX18" fmla="*/ 1939253 w 3878154"/>
              <a:gd name="connsiteY18" fmla="*/ 1334790 h 3881961"/>
              <a:gd name="connsiteX19" fmla="*/ 1934692 w 3878154"/>
              <a:gd name="connsiteY19" fmla="*/ 1006225 h 3881961"/>
              <a:gd name="connsiteX20" fmla="*/ 1924520 w 3878154"/>
              <a:gd name="connsiteY20" fmla="*/ 1006391 h 3881961"/>
              <a:gd name="connsiteX21" fmla="*/ 1302201 w 3878154"/>
              <a:gd name="connsiteY21" fmla="*/ 1268833 h 3881961"/>
              <a:gd name="connsiteX22" fmla="*/ 1007073 w 3878154"/>
              <a:gd name="connsiteY22" fmla="*/ 1944711 h 3881961"/>
              <a:gd name="connsiteX23" fmla="*/ 704266 w 3878154"/>
              <a:gd name="connsiteY23" fmla="*/ 1944711 h 3881961"/>
              <a:gd name="connsiteX24" fmla="*/ 703290 w 3878154"/>
              <a:gd name="connsiteY24" fmla="*/ 1945896 h 3881961"/>
              <a:gd name="connsiteX25" fmla="*/ 1007751 w 3878154"/>
              <a:gd name="connsiteY25" fmla="*/ 1945896 h 3881961"/>
              <a:gd name="connsiteX26" fmla="*/ 1269653 w 3878154"/>
              <a:gd name="connsiteY26" fmla="*/ 2582220 h 3881961"/>
              <a:gd name="connsiteX27" fmla="*/ 1939001 w 3878154"/>
              <a:gd name="connsiteY27" fmla="*/ 2876651 h 3881961"/>
              <a:gd name="connsiteX28" fmla="*/ 1942330 w 3878154"/>
              <a:gd name="connsiteY28" fmla="*/ 2876703 h 3881961"/>
              <a:gd name="connsiteX29" fmla="*/ 1942330 w 3878154"/>
              <a:gd name="connsiteY29" fmla="*/ 2875723 h 3881961"/>
              <a:gd name="connsiteX30" fmla="*/ 2578654 w 3878154"/>
              <a:gd name="connsiteY30" fmla="*/ 2613128 h 3881961"/>
              <a:gd name="connsiteX31" fmla="*/ 2873160 w 3878154"/>
              <a:gd name="connsiteY31" fmla="*/ 1937251 h 3881961"/>
              <a:gd name="connsiteX32" fmla="*/ 3175236 w 3878154"/>
              <a:gd name="connsiteY32" fmla="*/ 1937251 h 3881961"/>
              <a:gd name="connsiteX33" fmla="*/ 3175484 w 3878154"/>
              <a:gd name="connsiteY33" fmla="*/ 1936950 h 3881961"/>
              <a:gd name="connsiteX34" fmla="*/ 2870529 w 3878154"/>
              <a:gd name="connsiteY34" fmla="*/ 1936950 h 3881961"/>
              <a:gd name="connsiteX35" fmla="*/ 2608553 w 3878154"/>
              <a:gd name="connsiteY35" fmla="*/ 1301059 h 3881961"/>
              <a:gd name="connsiteX36" fmla="*/ 1934692 w 3878154"/>
              <a:gd name="connsiteY36" fmla="*/ 1006564 h 3881961"/>
              <a:gd name="connsiteX37" fmla="*/ 1906064 w 3878154"/>
              <a:gd name="connsiteY37" fmla="*/ 60 h 3881961"/>
              <a:gd name="connsiteX38" fmla="*/ 1939813 w 3878154"/>
              <a:gd name="connsiteY38" fmla="*/ 378 h 3881961"/>
              <a:gd name="connsiteX39" fmla="*/ 1939813 w 3878154"/>
              <a:gd name="connsiteY39" fmla="*/ 2668 h 3881961"/>
              <a:gd name="connsiteX40" fmla="*/ 1942777 w 3878154"/>
              <a:gd name="connsiteY40" fmla="*/ 2521 h 3881961"/>
              <a:gd name="connsiteX41" fmla="*/ 3286779 w 3878154"/>
              <a:gd name="connsiteY41" fmla="*/ 566272 h 3881961"/>
              <a:gd name="connsiteX42" fmla="*/ 3873591 w 3878154"/>
              <a:gd name="connsiteY42" fmla="*/ 1936950 h 3881961"/>
              <a:gd name="connsiteX43" fmla="*/ 3533457 w 3878154"/>
              <a:gd name="connsiteY43" fmla="*/ 1936950 h 3881961"/>
              <a:gd name="connsiteX44" fmla="*/ 3533705 w 3878154"/>
              <a:gd name="connsiteY44" fmla="*/ 1937251 h 3881961"/>
              <a:gd name="connsiteX45" fmla="*/ 3877246 w 3878154"/>
              <a:gd name="connsiteY45" fmla="*/ 1937251 h 3881961"/>
              <a:gd name="connsiteX46" fmla="*/ 3313451 w 3878154"/>
              <a:gd name="connsiteY46" fmla="*/ 3292964 h 3881961"/>
              <a:gd name="connsiteX47" fmla="*/ 1942330 w 3878154"/>
              <a:gd name="connsiteY47" fmla="*/ 3881584 h 3881961"/>
              <a:gd name="connsiteX48" fmla="*/ 1942330 w 3878154"/>
              <a:gd name="connsiteY48" fmla="*/ 3880874 h 3881961"/>
              <a:gd name="connsiteX49" fmla="*/ 1935511 w 3878154"/>
              <a:gd name="connsiteY49" fmla="*/ 3881208 h 3881961"/>
              <a:gd name="connsiteX50" fmla="*/ 591621 w 3878154"/>
              <a:gd name="connsiteY50" fmla="*/ 3317017 h 3881961"/>
              <a:gd name="connsiteX51" fmla="*/ 4698 w 3878154"/>
              <a:gd name="connsiteY51" fmla="*/ 1945896 h 3881961"/>
              <a:gd name="connsiteX52" fmla="*/ 344617 w 3878154"/>
              <a:gd name="connsiteY52" fmla="*/ 1945896 h 3881961"/>
              <a:gd name="connsiteX53" fmla="*/ 343638 w 3878154"/>
              <a:gd name="connsiteY53" fmla="*/ 1944711 h 3881961"/>
              <a:gd name="connsiteX54" fmla="*/ 914 w 3878154"/>
              <a:gd name="connsiteY54" fmla="*/ 1944711 h 3881961"/>
              <a:gd name="connsiteX55" fmla="*/ 565841 w 3878154"/>
              <a:gd name="connsiteY55" fmla="*/ 588997 h 3881961"/>
              <a:gd name="connsiteX56" fmla="*/ 1906064 w 3878154"/>
              <a:gd name="connsiteY56" fmla="*/ 60 h 388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3878154" h="3881961">
                <a:moveTo>
                  <a:pt x="1939250" y="1266448"/>
                </a:moveTo>
                <a:cubicBezTo>
                  <a:pt x="2311101" y="1266448"/>
                  <a:pt x="2613588" y="1563425"/>
                  <a:pt x="2622467" y="1933144"/>
                </a:cubicBezTo>
                <a:lnTo>
                  <a:pt x="2587533" y="1934000"/>
                </a:lnTo>
                <a:lnTo>
                  <a:pt x="2622467" y="1933146"/>
                </a:lnTo>
                <a:cubicBezTo>
                  <a:pt x="2622604" y="1938702"/>
                  <a:pt x="2622671" y="1944278"/>
                  <a:pt x="2622671" y="1949869"/>
                </a:cubicBezTo>
                <a:cubicBezTo>
                  <a:pt x="2622671" y="2327313"/>
                  <a:pt x="2316694" y="2633290"/>
                  <a:pt x="1939250" y="2633290"/>
                </a:cubicBezTo>
                <a:cubicBezTo>
                  <a:pt x="1939249" y="2633290"/>
                  <a:pt x="1939247" y="2633290"/>
                  <a:pt x="1939247" y="2633290"/>
                </a:cubicBezTo>
                <a:lnTo>
                  <a:pt x="1939247" y="2633285"/>
                </a:lnTo>
                <a:lnTo>
                  <a:pt x="1801517" y="2619403"/>
                </a:lnTo>
                <a:cubicBezTo>
                  <a:pt x="1490093" y="2555679"/>
                  <a:pt x="1255829" y="2280132"/>
                  <a:pt x="1255829" y="1949869"/>
                </a:cubicBezTo>
                <a:cubicBezTo>
                  <a:pt x="1255829" y="1572425"/>
                  <a:pt x="1561806" y="1266448"/>
                  <a:pt x="1939250" y="1266448"/>
                </a:cubicBezTo>
                <a:lnTo>
                  <a:pt x="1939250" y="1334790"/>
                </a:lnTo>
                <a:cubicBezTo>
                  <a:pt x="1599551" y="1334790"/>
                  <a:pt x="1324171" y="1610170"/>
                  <a:pt x="1324171" y="1949869"/>
                </a:cubicBezTo>
                <a:cubicBezTo>
                  <a:pt x="1324171" y="2289568"/>
                  <a:pt x="1599551" y="2564949"/>
                  <a:pt x="1939250" y="2564949"/>
                </a:cubicBezTo>
                <a:lnTo>
                  <a:pt x="1939250" y="2564951"/>
                </a:lnTo>
                <a:cubicBezTo>
                  <a:pt x="2278949" y="2564949"/>
                  <a:pt x="2554330" y="2289568"/>
                  <a:pt x="2554330" y="1949869"/>
                </a:cubicBezTo>
                <a:lnTo>
                  <a:pt x="2554146" y="1934818"/>
                </a:lnTo>
                <a:lnTo>
                  <a:pt x="2554143" y="1934818"/>
                </a:lnTo>
                <a:cubicBezTo>
                  <a:pt x="2546117" y="1602035"/>
                  <a:pt x="2273895" y="1334791"/>
                  <a:pt x="1939253" y="1334790"/>
                </a:cubicBezTo>
                <a:close/>
                <a:moveTo>
                  <a:pt x="1934692" y="1006225"/>
                </a:moveTo>
                <a:lnTo>
                  <a:pt x="1924520" y="1006391"/>
                </a:lnTo>
                <a:cubicBezTo>
                  <a:pt x="1854931" y="1008425"/>
                  <a:pt x="1560436" y="1031400"/>
                  <a:pt x="1302201" y="1268833"/>
                </a:cubicBezTo>
                <a:cubicBezTo>
                  <a:pt x="1007073" y="1540179"/>
                  <a:pt x="1007073" y="1944711"/>
                  <a:pt x="1007073" y="1944711"/>
                </a:cubicBezTo>
                <a:lnTo>
                  <a:pt x="704266" y="1944711"/>
                </a:lnTo>
                <a:lnTo>
                  <a:pt x="703290" y="1945896"/>
                </a:lnTo>
                <a:lnTo>
                  <a:pt x="1007751" y="1945896"/>
                </a:lnTo>
                <a:cubicBezTo>
                  <a:pt x="1007751" y="1945896"/>
                  <a:pt x="999020" y="2287727"/>
                  <a:pt x="1269653" y="2582220"/>
                </a:cubicBezTo>
                <a:cubicBezTo>
                  <a:pt x="1523370" y="2858316"/>
                  <a:pt x="1893701" y="2875572"/>
                  <a:pt x="1939001" y="2876651"/>
                </a:cubicBezTo>
                <a:lnTo>
                  <a:pt x="1942330" y="2876703"/>
                </a:lnTo>
                <a:lnTo>
                  <a:pt x="1942330" y="2875723"/>
                </a:lnTo>
                <a:cubicBezTo>
                  <a:pt x="1942330" y="2875723"/>
                  <a:pt x="2284161" y="2884477"/>
                  <a:pt x="2578654" y="2613128"/>
                </a:cubicBezTo>
                <a:cubicBezTo>
                  <a:pt x="2873160" y="2341773"/>
                  <a:pt x="2873160" y="1937251"/>
                  <a:pt x="2873160" y="1937251"/>
                </a:cubicBezTo>
                <a:lnTo>
                  <a:pt x="3175236" y="1937251"/>
                </a:lnTo>
                <a:lnTo>
                  <a:pt x="3175484" y="1936950"/>
                </a:lnTo>
                <a:lnTo>
                  <a:pt x="2870529" y="1936950"/>
                </a:lnTo>
                <a:cubicBezTo>
                  <a:pt x="2870529" y="1936950"/>
                  <a:pt x="2879262" y="1595563"/>
                  <a:pt x="2608553" y="1301059"/>
                </a:cubicBezTo>
                <a:cubicBezTo>
                  <a:pt x="2337843" y="1006564"/>
                  <a:pt x="1934692" y="1006564"/>
                  <a:pt x="1934692" y="1006564"/>
                </a:cubicBezTo>
                <a:close/>
                <a:moveTo>
                  <a:pt x="1906064" y="60"/>
                </a:moveTo>
                <a:cubicBezTo>
                  <a:pt x="1927978" y="-181"/>
                  <a:pt x="1939813" y="378"/>
                  <a:pt x="1939813" y="378"/>
                </a:cubicBezTo>
                <a:lnTo>
                  <a:pt x="1939813" y="2668"/>
                </a:lnTo>
                <a:lnTo>
                  <a:pt x="1942777" y="2521"/>
                </a:lnTo>
                <a:cubicBezTo>
                  <a:pt x="2022694" y="-617"/>
                  <a:pt x="2680960" y="-7786"/>
                  <a:pt x="3286779" y="566272"/>
                </a:cubicBezTo>
                <a:cubicBezTo>
                  <a:pt x="3909694" y="1181514"/>
                  <a:pt x="3873591" y="1936950"/>
                  <a:pt x="3873591" y="1936950"/>
                </a:cubicBezTo>
                <a:lnTo>
                  <a:pt x="3533457" y="1936950"/>
                </a:lnTo>
                <a:lnTo>
                  <a:pt x="3533705" y="1937251"/>
                </a:lnTo>
                <a:lnTo>
                  <a:pt x="3877246" y="1937251"/>
                </a:lnTo>
                <a:cubicBezTo>
                  <a:pt x="3877246" y="1937251"/>
                  <a:pt x="3925776" y="2645216"/>
                  <a:pt x="3313451" y="3292964"/>
                </a:cubicBezTo>
                <a:cubicBezTo>
                  <a:pt x="2698210" y="3917350"/>
                  <a:pt x="1942330" y="3881584"/>
                  <a:pt x="1942330" y="3881584"/>
                </a:cubicBezTo>
                <a:lnTo>
                  <a:pt x="1942330" y="3880874"/>
                </a:lnTo>
                <a:lnTo>
                  <a:pt x="1935511" y="3881208"/>
                </a:lnTo>
                <a:cubicBezTo>
                  <a:pt x="1855587" y="3884298"/>
                  <a:pt x="1197267" y="3891076"/>
                  <a:pt x="591621" y="3317017"/>
                </a:cubicBezTo>
                <a:cubicBezTo>
                  <a:pt x="-31116" y="2701776"/>
                  <a:pt x="4698" y="1945896"/>
                  <a:pt x="4698" y="1945896"/>
                </a:cubicBezTo>
                <a:lnTo>
                  <a:pt x="344617" y="1945896"/>
                </a:lnTo>
                <a:lnTo>
                  <a:pt x="343638" y="1944711"/>
                </a:lnTo>
                <a:lnTo>
                  <a:pt x="914" y="1944711"/>
                </a:lnTo>
                <a:cubicBezTo>
                  <a:pt x="914" y="1944711"/>
                  <a:pt x="-47794" y="1236735"/>
                  <a:pt x="565841" y="588997"/>
                </a:cubicBezTo>
                <a:cubicBezTo>
                  <a:pt x="1105332" y="42656"/>
                  <a:pt x="1752661" y="1751"/>
                  <a:pt x="1906064" y="60"/>
                </a:cubicBezTo>
                <a:close/>
              </a:path>
            </a:pathLst>
          </a:custGeom>
          <a:blipFill>
            <a:blip r:embed="rId2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3262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/>
          <p:cNvSpPr/>
          <p:nvPr/>
        </p:nvSpPr>
        <p:spPr>
          <a:xfrm>
            <a:off x="3308126" y="1964881"/>
            <a:ext cx="5016724" cy="589136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400" b="1" i="1" dirty="0">
                <a:solidFill>
                  <a:schemeClr val="tx1"/>
                </a:solidFill>
                <a:cs typeface="+mn-ea"/>
                <a:sym typeface="+mn-lt"/>
              </a:rPr>
              <a:t>PART  02</a:t>
            </a:r>
            <a:endParaRPr lang="zh-CN" altLang="en-US" sz="5400" b="1" i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044476" y="3380654"/>
            <a:ext cx="7544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ED7D31"/>
                </a:solidFill>
                <a:cs typeface="+mn-ea"/>
                <a:sym typeface="+mn-lt"/>
              </a:rPr>
              <a:t>需求分析</a:t>
            </a:r>
            <a:endParaRPr lang="zh-CN" altLang="en-US" sz="5400" b="1" dirty="0">
              <a:solidFill>
                <a:srgbClr val="ED7D31"/>
              </a:solidFill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581650" y="3028950"/>
            <a:ext cx="514350" cy="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PA-组合 20"/>
          <p:cNvGrpSpPr/>
          <p:nvPr>
            <p:custDataLst>
              <p:tags r:id="rId1"/>
            </p:custDataLst>
          </p:nvPr>
        </p:nvGrpSpPr>
        <p:grpSpPr>
          <a:xfrm>
            <a:off x="400542" y="4482567"/>
            <a:ext cx="11632862" cy="1292662"/>
            <a:chOff x="299597" y="5000556"/>
            <a:chExt cx="11632862" cy="1292662"/>
          </a:xfrm>
        </p:grpSpPr>
        <p:sp>
          <p:nvSpPr>
            <p:cNvPr id="6" name="PA-文本框 157"/>
            <p:cNvSpPr txBox="1"/>
            <p:nvPr>
              <p:custDataLst>
                <p:tags r:id="rId6"/>
              </p:custDataLst>
            </p:nvPr>
          </p:nvSpPr>
          <p:spPr>
            <a:xfrm>
              <a:off x="4177218" y="5000556"/>
              <a:ext cx="3301117" cy="12926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ctr">
                <a:spcBef>
                  <a:spcPct val="20000"/>
                </a:spcBef>
                <a:defRPr/>
              </a:pPr>
              <a:r>
                <a:rPr lang="zh-CN" altLang="en-US" sz="2000" dirty="0" smtClean="0"/>
                <a:t>支持支出信息的录入</a:t>
              </a:r>
              <a:endParaRPr lang="en-US" altLang="zh-CN" sz="2000" dirty="0" smtClean="0"/>
            </a:p>
            <a:p>
              <a:pPr lvl="0" algn="ctr">
                <a:spcBef>
                  <a:spcPct val="20000"/>
                </a:spcBef>
                <a:defRPr/>
              </a:pPr>
              <a:r>
                <a:rPr lang="zh-CN" altLang="en-US" sz="2000" dirty="0" smtClean="0"/>
                <a:t>查看支出信息以及支出</a:t>
              </a:r>
              <a:r>
                <a:rPr lang="zh-CN" altLang="en-US" sz="2000" dirty="0"/>
                <a:t>的分类</a:t>
              </a:r>
              <a:r>
                <a:rPr lang="zh-CN" altLang="en-US" sz="2000" dirty="0" smtClean="0"/>
                <a:t>管理，如</a:t>
              </a:r>
              <a:r>
                <a:rPr lang="zh-CN" altLang="en-US" sz="2000" dirty="0"/>
                <a:t>设置</a:t>
              </a:r>
              <a:r>
                <a:rPr lang="zh-CN" altLang="en-US" sz="2000" dirty="0" smtClean="0"/>
                <a:t>支出</a:t>
              </a:r>
              <a:r>
                <a:rPr lang="zh-CN" altLang="en-US" sz="2000" dirty="0"/>
                <a:t>类型：餐饮、交通、水电气等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PA-文本框 157"/>
            <p:cNvSpPr txBox="1"/>
            <p:nvPr>
              <p:custDataLst>
                <p:tags r:id="rId7"/>
              </p:custDataLst>
            </p:nvPr>
          </p:nvSpPr>
          <p:spPr>
            <a:xfrm>
              <a:off x="299597" y="5252649"/>
              <a:ext cx="3301117" cy="9233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buFont typeface="Arial" pitchFamily="34" charset="0"/>
                <a:buNone/>
              </a:pPr>
              <a:r>
                <a:rPr lang="zh-CN" altLang="en-US" sz="2000" dirty="0" smtClean="0"/>
                <a:t>支持游客注册为系统用户，用户修改个人信息，以及修改密码</a:t>
              </a:r>
              <a:endParaRPr lang="en-US" altLang="zh-CN" sz="2000" dirty="0"/>
            </a:p>
          </p:txBody>
        </p:sp>
        <p:sp>
          <p:nvSpPr>
            <p:cNvPr id="12" name="PA-文本框 157"/>
            <p:cNvSpPr txBox="1"/>
            <p:nvPr>
              <p:custDataLst>
                <p:tags r:id="rId8"/>
              </p:custDataLst>
            </p:nvPr>
          </p:nvSpPr>
          <p:spPr>
            <a:xfrm>
              <a:off x="8631342" y="5098761"/>
              <a:ext cx="3301117" cy="9233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buFont typeface="Arial" pitchFamily="34" charset="0"/>
                <a:buNone/>
              </a:pPr>
              <a:r>
                <a:rPr lang="zh-CN" altLang="en-US" sz="2000" dirty="0" smtClean="0"/>
                <a:t>支持支出统计，如各类支出柱状图，年度每月支出折线图</a:t>
              </a:r>
              <a:endParaRPr lang="en-US" altLang="zh-CN" sz="2000" dirty="0" smtClean="0"/>
            </a:p>
          </p:txBody>
        </p:sp>
      </p:grpSp>
      <p:grpSp>
        <p:nvGrpSpPr>
          <p:cNvPr id="20" name="PA-组合 19"/>
          <p:cNvGrpSpPr/>
          <p:nvPr>
            <p:custDataLst>
              <p:tags r:id="rId2"/>
            </p:custDataLst>
          </p:nvPr>
        </p:nvGrpSpPr>
        <p:grpSpPr>
          <a:xfrm>
            <a:off x="33647" y="1650383"/>
            <a:ext cx="12027887" cy="2599726"/>
            <a:chOff x="33647" y="1650383"/>
            <a:chExt cx="12027887" cy="2599726"/>
          </a:xfrm>
        </p:grpSpPr>
        <p:pic>
          <p:nvPicPr>
            <p:cNvPr id="15" name="PA-图片 14"/>
            <p:cNvPicPr/>
            <p:nvPr>
              <p:custDataLst>
                <p:tags r:id="rId3"/>
              </p:custDataLst>
            </p:nvPr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33647" y="1650383"/>
              <a:ext cx="3925586" cy="2599726"/>
            </a:xfrm>
            <a:prstGeom prst="rect">
              <a:avLst/>
            </a:prstGeom>
            <a:blipFill>
              <a:blip r:embed="rId11"/>
              <a:stretch>
                <a:fillRect/>
              </a:stretch>
            </a:blipFill>
            <a:ln w="0">
              <a:noFill/>
            </a:ln>
          </p:spPr>
        </p:pic>
        <p:pic>
          <p:nvPicPr>
            <p:cNvPr id="17" name="PA-图片 16"/>
            <p:cNvPicPr/>
            <p:nvPr>
              <p:custDataLst>
                <p:tags r:id="rId4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4278163" y="1650383"/>
              <a:ext cx="3468034" cy="2599726"/>
            </a:xfrm>
            <a:prstGeom prst="rect">
              <a:avLst/>
            </a:prstGeom>
            <a:blipFill>
              <a:blip r:embed="rId13"/>
              <a:stretch>
                <a:fillRect/>
              </a:stretch>
            </a:blipFill>
            <a:ln w="0">
              <a:noFill/>
            </a:ln>
          </p:spPr>
        </p:pic>
        <p:pic>
          <p:nvPicPr>
            <p:cNvPr id="19" name="PA-图片 18"/>
            <p:cNvPicPr/>
            <p:nvPr>
              <p:custDataLst>
                <p:tags r:id="rId5"/>
              </p:custDataLst>
            </p:nvPr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8161945" y="1650383"/>
              <a:ext cx="3899589" cy="2599726"/>
            </a:xfrm>
            <a:prstGeom prst="rect">
              <a:avLst/>
            </a:prstGeom>
            <a:blipFill>
              <a:blip r:embed="rId15"/>
              <a:stretch>
                <a:fillRect/>
              </a:stretch>
            </a:blipFill>
            <a:ln w="0">
              <a:noFill/>
            </a:ln>
          </p:spPr>
        </p:pic>
      </p:grpSp>
      <p:sp>
        <p:nvSpPr>
          <p:cNvPr id="2" name="文本框 1"/>
          <p:cNvSpPr txBox="1"/>
          <p:nvPr/>
        </p:nvSpPr>
        <p:spPr>
          <a:xfrm>
            <a:off x="360485" y="430823"/>
            <a:ext cx="34202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功能需求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1312755" y="1903423"/>
            <a:ext cx="6355532" cy="3729554"/>
            <a:chOff x="2757203" y="2472597"/>
            <a:chExt cx="5080663" cy="2704012"/>
          </a:xfrm>
        </p:grpSpPr>
        <p:grpSp>
          <p:nvGrpSpPr>
            <p:cNvPr id="52" name="组合 51"/>
            <p:cNvGrpSpPr/>
            <p:nvPr/>
          </p:nvGrpSpPr>
          <p:grpSpPr>
            <a:xfrm>
              <a:off x="2757203" y="2797079"/>
              <a:ext cx="71811" cy="2379530"/>
              <a:chOff x="1233203" y="2797079"/>
              <a:chExt cx="71811" cy="2379530"/>
            </a:xfrm>
          </p:grpSpPr>
          <p:sp>
            <p:nvSpPr>
              <p:cNvPr id="84" name="任意多边形 83"/>
              <p:cNvSpPr/>
              <p:nvPr/>
            </p:nvSpPr>
            <p:spPr>
              <a:xfrm>
                <a:off x="1233203" y="2793488"/>
                <a:ext cx="71811" cy="7181"/>
              </a:xfrm>
              <a:custGeom>
                <a:avLst/>
                <a:gdLst>
                  <a:gd name="rtl" fmla="*/ -3327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FFFFFF"/>
              </a:solidFill>
              <a:ln w="7600" cap="rnd">
                <a:solidFill>
                  <a:srgbClr val="FFFFFF">
                    <a:lumMod val="85000"/>
                  </a:srgb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100</a:t>
                </a:r>
              </a:p>
            </p:txBody>
          </p:sp>
          <p:sp>
            <p:nvSpPr>
              <p:cNvPr id="85" name="任意多边形 84"/>
              <p:cNvSpPr/>
              <p:nvPr/>
            </p:nvSpPr>
            <p:spPr>
              <a:xfrm>
                <a:off x="1233203" y="3269394"/>
                <a:ext cx="71811" cy="7181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FFFFFF"/>
              </a:solidFill>
              <a:ln w="7600" cap="rnd">
                <a:solidFill>
                  <a:srgbClr val="FFFFFF">
                    <a:lumMod val="85000"/>
                  </a:srgb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80</a:t>
                </a:r>
              </a:p>
            </p:txBody>
          </p:sp>
          <p:sp>
            <p:nvSpPr>
              <p:cNvPr id="86" name="任意多边形 85"/>
              <p:cNvSpPr/>
              <p:nvPr/>
            </p:nvSpPr>
            <p:spPr>
              <a:xfrm>
                <a:off x="1233203" y="3745297"/>
                <a:ext cx="71811" cy="7181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FFFFFF"/>
              </a:solidFill>
              <a:ln w="7600" cap="rnd">
                <a:solidFill>
                  <a:srgbClr val="FFFFFF">
                    <a:lumMod val="85000"/>
                  </a:srgb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60</a:t>
                </a:r>
              </a:p>
            </p:txBody>
          </p:sp>
          <p:sp>
            <p:nvSpPr>
              <p:cNvPr id="87" name="任意多边形 86"/>
              <p:cNvSpPr/>
              <p:nvPr/>
            </p:nvSpPr>
            <p:spPr>
              <a:xfrm>
                <a:off x="1233203" y="4221209"/>
                <a:ext cx="71811" cy="7181"/>
              </a:xfrm>
              <a:custGeom>
                <a:avLst/>
                <a:gdLst>
                  <a:gd name="rtl" fmla="*/ -2871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FFFFFF"/>
              </a:solidFill>
              <a:ln w="7600" cap="rnd">
                <a:solidFill>
                  <a:srgbClr val="FFFFFF">
                    <a:lumMod val="85000"/>
                  </a:srgb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40</a:t>
                </a:r>
              </a:p>
            </p:txBody>
          </p:sp>
          <p:sp>
            <p:nvSpPr>
              <p:cNvPr id="88" name="任意多边形 87"/>
              <p:cNvSpPr/>
              <p:nvPr/>
            </p:nvSpPr>
            <p:spPr>
              <a:xfrm>
                <a:off x="1233203" y="4697113"/>
                <a:ext cx="71811" cy="7181"/>
              </a:xfrm>
              <a:custGeom>
                <a:avLst/>
                <a:gdLst>
                  <a:gd name="rtl" fmla="*/ -2871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FFFFFF"/>
              </a:solidFill>
              <a:ln w="7600" cap="rnd">
                <a:solidFill>
                  <a:srgbClr val="FFFFFF">
                    <a:lumMod val="85000"/>
                  </a:srgb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20</a:t>
                </a: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2981612" y="2472597"/>
              <a:ext cx="628347" cy="2704012"/>
              <a:chOff x="1457612" y="2472597"/>
              <a:chExt cx="628347" cy="2704012"/>
            </a:xfrm>
          </p:grpSpPr>
          <p:sp>
            <p:nvSpPr>
              <p:cNvPr id="80" name="任意多边形 79"/>
              <p:cNvSpPr/>
              <p:nvPr/>
            </p:nvSpPr>
            <p:spPr>
              <a:xfrm>
                <a:off x="1457612" y="3701296"/>
                <a:ext cx="209449" cy="1475312"/>
              </a:xfrm>
              <a:custGeom>
                <a:avLst/>
                <a:gdLst>
                  <a:gd name="rtl" fmla="*/ -16876 w 209449"/>
                  <a:gd name="rtt" fmla="*/ -143622 h 1475312"/>
                  <a:gd name="rtr" fmla="*/ 226324 w 209449"/>
                  <a:gd name="rtb" fmla="*/ 0 h 1475312"/>
                </a:gdLst>
                <a:ahLst/>
                <a:cxnLst/>
                <a:rect l="rtl" t="rtt" r="rtr" b="rtb"/>
                <a:pathLst>
                  <a:path w="209449" h="1475312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475312"/>
                    </a:lnTo>
                    <a:lnTo>
                      <a:pt x="0" y="14753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A72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62</a:t>
                </a:r>
              </a:p>
            </p:txBody>
          </p:sp>
          <p:sp>
            <p:nvSpPr>
              <p:cNvPr id="81" name="任意多边形 80"/>
              <p:cNvSpPr/>
              <p:nvPr/>
            </p:nvSpPr>
            <p:spPr>
              <a:xfrm>
                <a:off x="1667061" y="3320574"/>
                <a:ext cx="209449" cy="1856034"/>
              </a:xfrm>
              <a:custGeom>
                <a:avLst/>
                <a:gdLst>
                  <a:gd name="rtl" fmla="*/ -16876 w 209449"/>
                  <a:gd name="rtt" fmla="*/ -143622 h 1856034"/>
                  <a:gd name="rtr" fmla="*/ 226324 w 209449"/>
                  <a:gd name="rtb" fmla="*/ 0 h 1856034"/>
                </a:gdLst>
                <a:ahLst/>
                <a:cxnLst/>
                <a:rect l="rtl" t="rtt" r="rtr" b="rtb"/>
                <a:pathLst>
                  <a:path w="209449" h="1856034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856034"/>
                    </a:lnTo>
                    <a:lnTo>
                      <a:pt x="0" y="18560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lumMod val="85000"/>
                </a:srgbClr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78</a:t>
                </a:r>
              </a:p>
            </p:txBody>
          </p:sp>
          <p:sp>
            <p:nvSpPr>
              <p:cNvPr id="82" name="任意多边形 81"/>
              <p:cNvSpPr/>
              <p:nvPr/>
            </p:nvSpPr>
            <p:spPr>
              <a:xfrm>
                <a:off x="1876510" y="2963648"/>
                <a:ext cx="209449" cy="2212960"/>
              </a:xfrm>
              <a:custGeom>
                <a:avLst/>
                <a:gdLst>
                  <a:gd name="rtl" fmla="*/ -16876 w 209449"/>
                  <a:gd name="rtt" fmla="*/ -143622 h 2212960"/>
                  <a:gd name="rtr" fmla="*/ 226324 w 209449"/>
                  <a:gd name="rtb" fmla="*/ 0 h 2212960"/>
                </a:gdLst>
                <a:ahLst/>
                <a:cxnLst/>
                <a:rect l="rtl" t="rtt" r="rtr" b="rtb"/>
                <a:pathLst>
                  <a:path w="209449" h="2212960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2212960"/>
                    </a:lnTo>
                    <a:lnTo>
                      <a:pt x="0" y="22129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6B1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93</a:t>
                </a:r>
              </a:p>
            </p:txBody>
          </p:sp>
          <p:sp>
            <p:nvSpPr>
              <p:cNvPr id="83" name="Text 149"/>
              <p:cNvSpPr txBox="1"/>
              <p:nvPr/>
            </p:nvSpPr>
            <p:spPr>
              <a:xfrm>
                <a:off x="1433585" y="5207008"/>
                <a:ext cx="676400" cy="205200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Category 1</a:t>
                </a: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3798459" y="2472597"/>
              <a:ext cx="628347" cy="2704012"/>
              <a:chOff x="2274459" y="2472597"/>
              <a:chExt cx="628347" cy="2704012"/>
            </a:xfrm>
          </p:grpSpPr>
          <p:sp>
            <p:nvSpPr>
              <p:cNvPr id="76" name="任意多边形 75"/>
              <p:cNvSpPr/>
              <p:nvPr/>
            </p:nvSpPr>
            <p:spPr>
              <a:xfrm>
                <a:off x="2274459" y="3867866"/>
                <a:ext cx="209449" cy="1308743"/>
              </a:xfrm>
              <a:custGeom>
                <a:avLst/>
                <a:gdLst>
                  <a:gd name="rtl" fmla="*/ -16876 w 209449"/>
                  <a:gd name="rtt" fmla="*/ -143622 h 1308743"/>
                  <a:gd name="rtr" fmla="*/ 226324 w 209449"/>
                  <a:gd name="rtb" fmla="*/ 0 h 1308743"/>
                </a:gdLst>
                <a:ahLst/>
                <a:cxnLst/>
                <a:rect l="rtl" t="rtt" r="rtr" b="rtb"/>
                <a:pathLst>
                  <a:path w="209449" h="1308743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308743"/>
                    </a:lnTo>
                    <a:lnTo>
                      <a:pt x="0" y="13087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A72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55</a:t>
                </a:r>
              </a:p>
            </p:txBody>
          </p:sp>
          <p:sp>
            <p:nvSpPr>
              <p:cNvPr id="77" name="任意多边形 76"/>
              <p:cNvSpPr/>
              <p:nvPr/>
            </p:nvSpPr>
            <p:spPr>
              <a:xfrm>
                <a:off x="2483908" y="4105822"/>
                <a:ext cx="209449" cy="1070787"/>
              </a:xfrm>
              <a:custGeom>
                <a:avLst/>
                <a:gdLst>
                  <a:gd name="rtl" fmla="*/ -16876 w 209449"/>
                  <a:gd name="rtt" fmla="*/ -143622 h 1070787"/>
                  <a:gd name="rtr" fmla="*/ 226324 w 209449"/>
                  <a:gd name="rtb" fmla="*/ 0 h 1070787"/>
                </a:gdLst>
                <a:ahLst/>
                <a:cxnLst/>
                <a:rect l="rtl" t="rtt" r="rtr" b="rtb"/>
                <a:pathLst>
                  <a:path w="209449" h="1070787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070787"/>
                    </a:lnTo>
                    <a:lnTo>
                      <a:pt x="0" y="107078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lumMod val="85000"/>
                </a:srgbClr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45</a:t>
                </a:r>
              </a:p>
            </p:txBody>
          </p:sp>
          <p:sp>
            <p:nvSpPr>
              <p:cNvPr id="78" name="任意多边形 77"/>
              <p:cNvSpPr/>
              <p:nvPr/>
            </p:nvSpPr>
            <p:spPr>
              <a:xfrm>
                <a:off x="2693357" y="2916057"/>
                <a:ext cx="209449" cy="2260552"/>
              </a:xfrm>
              <a:custGeom>
                <a:avLst/>
                <a:gdLst>
                  <a:gd name="rtl" fmla="*/ -16876 w 209449"/>
                  <a:gd name="rtt" fmla="*/ -143622 h 2260552"/>
                  <a:gd name="rtr" fmla="*/ 226324 w 209449"/>
                  <a:gd name="rtb" fmla="*/ 0 h 2260552"/>
                </a:gdLst>
                <a:ahLst/>
                <a:cxnLst/>
                <a:rect l="rtl" t="rtt" r="rtr" b="rtb"/>
                <a:pathLst>
                  <a:path w="209449" h="2260552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2260552"/>
                    </a:lnTo>
                    <a:lnTo>
                      <a:pt x="0" y="226055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6B1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95</a:t>
                </a:r>
              </a:p>
            </p:txBody>
          </p:sp>
          <p:sp>
            <p:nvSpPr>
              <p:cNvPr id="79" name="Text 150"/>
              <p:cNvSpPr txBox="1"/>
              <p:nvPr/>
            </p:nvSpPr>
            <p:spPr>
              <a:xfrm>
                <a:off x="2250433" y="5207008"/>
                <a:ext cx="676400" cy="205200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Category 2</a:t>
                </a: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4615315" y="2472597"/>
              <a:ext cx="628347" cy="2704012"/>
              <a:chOff x="3091315" y="2472597"/>
              <a:chExt cx="628347" cy="2704012"/>
            </a:xfrm>
          </p:grpSpPr>
          <p:sp>
            <p:nvSpPr>
              <p:cNvPr id="72" name="任意多边形 71"/>
              <p:cNvSpPr/>
              <p:nvPr/>
            </p:nvSpPr>
            <p:spPr>
              <a:xfrm>
                <a:off x="3091315" y="4248595"/>
                <a:ext cx="209449" cy="928013"/>
              </a:xfrm>
              <a:custGeom>
                <a:avLst/>
                <a:gdLst>
                  <a:gd name="rtl" fmla="*/ -16876 w 209449"/>
                  <a:gd name="rtt" fmla="*/ -143622 h 928013"/>
                  <a:gd name="rtr" fmla="*/ 226324 w 209449"/>
                  <a:gd name="rtb" fmla="*/ 0 h 928013"/>
                </a:gdLst>
                <a:ahLst/>
                <a:cxnLst/>
                <a:rect l="rtl" t="rtt" r="rtr" b="rtb"/>
                <a:pathLst>
                  <a:path w="209449" h="928013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928013"/>
                    </a:lnTo>
                    <a:lnTo>
                      <a:pt x="0" y="9280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A72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39</a:t>
                </a:r>
              </a:p>
            </p:txBody>
          </p:sp>
          <p:sp>
            <p:nvSpPr>
              <p:cNvPr id="73" name="任意多边形 72"/>
              <p:cNvSpPr/>
              <p:nvPr/>
            </p:nvSpPr>
            <p:spPr>
              <a:xfrm>
                <a:off x="3300764" y="4581726"/>
                <a:ext cx="209449" cy="594882"/>
              </a:xfrm>
              <a:custGeom>
                <a:avLst/>
                <a:gdLst>
                  <a:gd name="rtl" fmla="*/ -16876 w 209449"/>
                  <a:gd name="rtt" fmla="*/ -143622 h 594882"/>
                  <a:gd name="rtr" fmla="*/ 226324 w 209449"/>
                  <a:gd name="rtb" fmla="*/ 0 h 594882"/>
                </a:gdLst>
                <a:ahLst/>
                <a:cxnLst/>
                <a:rect l="rtl" t="rtt" r="rtr" b="rtb"/>
                <a:pathLst>
                  <a:path w="209449" h="594882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594882"/>
                    </a:lnTo>
                    <a:lnTo>
                      <a:pt x="0" y="5948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lumMod val="85000"/>
                </a:srgbClr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25</a:t>
                </a:r>
              </a:p>
            </p:txBody>
          </p:sp>
          <p:sp>
            <p:nvSpPr>
              <p:cNvPr id="74" name="任意多边形 73"/>
              <p:cNvSpPr/>
              <p:nvPr/>
            </p:nvSpPr>
            <p:spPr>
              <a:xfrm>
                <a:off x="3510212" y="3201596"/>
                <a:ext cx="209449" cy="1975012"/>
              </a:xfrm>
              <a:custGeom>
                <a:avLst/>
                <a:gdLst>
                  <a:gd name="rtl" fmla="*/ -16876 w 209449"/>
                  <a:gd name="rtt" fmla="*/ -143622 h 1975012"/>
                  <a:gd name="rtr" fmla="*/ 226324 w 209449"/>
                  <a:gd name="rtb" fmla="*/ 0 h 1975012"/>
                </a:gdLst>
                <a:ahLst/>
                <a:cxnLst/>
                <a:rect l="rtl" t="rtt" r="rtr" b="rtb"/>
                <a:pathLst>
                  <a:path w="209449" h="1975012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975012"/>
                    </a:lnTo>
                    <a:lnTo>
                      <a:pt x="0" y="19750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6B1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83</a:t>
                </a:r>
              </a:p>
            </p:txBody>
          </p:sp>
          <p:sp>
            <p:nvSpPr>
              <p:cNvPr id="75" name="Text 151"/>
              <p:cNvSpPr txBox="1"/>
              <p:nvPr/>
            </p:nvSpPr>
            <p:spPr>
              <a:xfrm>
                <a:off x="3067288" y="5207008"/>
                <a:ext cx="676400" cy="205200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Category 3</a:t>
                </a:r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5432163" y="2472597"/>
              <a:ext cx="628347" cy="2704012"/>
              <a:chOff x="3908163" y="2472597"/>
              <a:chExt cx="628347" cy="2704012"/>
            </a:xfrm>
          </p:grpSpPr>
          <p:sp>
            <p:nvSpPr>
              <p:cNvPr id="68" name="任意多边形 67"/>
              <p:cNvSpPr/>
              <p:nvPr/>
            </p:nvSpPr>
            <p:spPr>
              <a:xfrm>
                <a:off x="3908163" y="4177208"/>
                <a:ext cx="209449" cy="999400"/>
              </a:xfrm>
              <a:custGeom>
                <a:avLst/>
                <a:gdLst>
                  <a:gd name="rtl" fmla="*/ -16876 w 209449"/>
                  <a:gd name="rtt" fmla="*/ -143622 h 999400"/>
                  <a:gd name="rtr" fmla="*/ 226324 w 209449"/>
                  <a:gd name="rtb" fmla="*/ 0 h 999400"/>
                </a:gdLst>
                <a:ahLst/>
                <a:cxnLst/>
                <a:rect l="rtl" t="rtt" r="rtr" b="rtb"/>
                <a:pathLst>
                  <a:path w="209449" h="999400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999400"/>
                    </a:lnTo>
                    <a:lnTo>
                      <a:pt x="0" y="9994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A72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42</a:t>
                </a:r>
              </a:p>
            </p:txBody>
          </p:sp>
          <p:sp>
            <p:nvSpPr>
              <p:cNvPr id="69" name="任意多边形 68"/>
              <p:cNvSpPr/>
              <p:nvPr/>
            </p:nvSpPr>
            <p:spPr>
              <a:xfrm>
                <a:off x="4117612" y="4343770"/>
                <a:ext cx="209449" cy="832838"/>
              </a:xfrm>
              <a:custGeom>
                <a:avLst/>
                <a:gdLst>
                  <a:gd name="rtl" fmla="*/ -16876 w 209449"/>
                  <a:gd name="rtt" fmla="*/ -143622 h 832838"/>
                  <a:gd name="rtr" fmla="*/ 226324 w 209449"/>
                  <a:gd name="rtb" fmla="*/ 0 h 832838"/>
                </a:gdLst>
                <a:ahLst/>
                <a:cxnLst/>
                <a:rect l="rtl" t="rtt" r="rtr" b="rtb"/>
                <a:pathLst>
                  <a:path w="209449" h="832838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832838"/>
                    </a:lnTo>
                    <a:lnTo>
                      <a:pt x="0" y="8328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lumMod val="85000"/>
                </a:srgbClr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35</a:t>
                </a:r>
              </a:p>
            </p:txBody>
          </p:sp>
          <p:sp>
            <p:nvSpPr>
              <p:cNvPr id="70" name="任意多边形 69"/>
              <p:cNvSpPr/>
              <p:nvPr/>
            </p:nvSpPr>
            <p:spPr>
              <a:xfrm>
                <a:off x="4327060" y="3439552"/>
                <a:ext cx="209449" cy="1737056"/>
              </a:xfrm>
              <a:custGeom>
                <a:avLst/>
                <a:gdLst>
                  <a:gd name="rtl" fmla="*/ -16876 w 209449"/>
                  <a:gd name="rtt" fmla="*/ -143622 h 1737056"/>
                  <a:gd name="rtr" fmla="*/ 226324 w 209449"/>
                  <a:gd name="rtb" fmla="*/ 0 h 1737056"/>
                </a:gdLst>
                <a:ahLst/>
                <a:cxnLst/>
                <a:rect l="rtl" t="rtt" r="rtr" b="rtb"/>
                <a:pathLst>
                  <a:path w="209449" h="1737056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737056"/>
                    </a:lnTo>
                    <a:lnTo>
                      <a:pt x="0" y="17370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6B1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73</a:t>
                </a:r>
              </a:p>
            </p:txBody>
          </p:sp>
          <p:sp>
            <p:nvSpPr>
              <p:cNvPr id="71" name="Text 152"/>
              <p:cNvSpPr txBox="1"/>
              <p:nvPr/>
            </p:nvSpPr>
            <p:spPr>
              <a:xfrm>
                <a:off x="3884136" y="5207008"/>
                <a:ext cx="676400" cy="205200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Category 4</a:t>
                </a: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6249011" y="2472597"/>
              <a:ext cx="628347" cy="2704012"/>
              <a:chOff x="4725011" y="2472597"/>
              <a:chExt cx="628347" cy="2704012"/>
            </a:xfrm>
          </p:grpSpPr>
          <p:sp>
            <p:nvSpPr>
              <p:cNvPr id="64" name="任意多边形 63"/>
              <p:cNvSpPr/>
              <p:nvPr/>
            </p:nvSpPr>
            <p:spPr>
              <a:xfrm>
                <a:off x="4725011" y="3939252"/>
                <a:ext cx="209449" cy="1237356"/>
              </a:xfrm>
              <a:custGeom>
                <a:avLst/>
                <a:gdLst>
                  <a:gd name="rtl" fmla="*/ -16876 w 209449"/>
                  <a:gd name="rtt" fmla="*/ -143622 h 1237356"/>
                  <a:gd name="rtr" fmla="*/ 226324 w 209449"/>
                  <a:gd name="rtb" fmla="*/ 0 h 1237356"/>
                </a:gdLst>
                <a:ahLst/>
                <a:cxnLst/>
                <a:rect l="rtl" t="rtt" r="rtr" b="rtb"/>
                <a:pathLst>
                  <a:path w="209449" h="1237356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237356"/>
                    </a:lnTo>
                    <a:lnTo>
                      <a:pt x="0" y="12373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A72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52</a:t>
                </a:r>
              </a:p>
            </p:txBody>
          </p:sp>
          <p:sp>
            <p:nvSpPr>
              <p:cNvPr id="65" name="任意多边形 64"/>
              <p:cNvSpPr/>
              <p:nvPr/>
            </p:nvSpPr>
            <p:spPr>
              <a:xfrm>
                <a:off x="4934460" y="4272383"/>
                <a:ext cx="209449" cy="904225"/>
              </a:xfrm>
              <a:custGeom>
                <a:avLst/>
                <a:gdLst>
                  <a:gd name="rtl" fmla="*/ -16876 w 209449"/>
                  <a:gd name="rtt" fmla="*/ -143622 h 904225"/>
                  <a:gd name="rtr" fmla="*/ 226324 w 209449"/>
                  <a:gd name="rtb" fmla="*/ 0 h 904225"/>
                </a:gdLst>
                <a:ahLst/>
                <a:cxnLst/>
                <a:rect l="rtl" t="rtt" r="rtr" b="rtb"/>
                <a:pathLst>
                  <a:path w="209449" h="904225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904225"/>
                    </a:lnTo>
                    <a:lnTo>
                      <a:pt x="0" y="904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lumMod val="85000"/>
                </a:srgbClr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38</a:t>
                </a:r>
              </a:p>
            </p:txBody>
          </p:sp>
          <p:sp>
            <p:nvSpPr>
              <p:cNvPr id="66" name="任意多边形 65"/>
              <p:cNvSpPr/>
              <p:nvPr/>
            </p:nvSpPr>
            <p:spPr>
              <a:xfrm>
                <a:off x="5143908" y="3558530"/>
                <a:ext cx="209449" cy="1618078"/>
              </a:xfrm>
              <a:custGeom>
                <a:avLst/>
                <a:gdLst>
                  <a:gd name="rtl" fmla="*/ -16876 w 209449"/>
                  <a:gd name="rtt" fmla="*/ -143622 h 1618078"/>
                  <a:gd name="rtr" fmla="*/ 226324 w 209449"/>
                  <a:gd name="rtb" fmla="*/ 0 h 1618078"/>
                </a:gdLst>
                <a:ahLst/>
                <a:cxnLst/>
                <a:rect l="rtl" t="rtt" r="rtr" b="rtb"/>
                <a:pathLst>
                  <a:path w="209449" h="1618078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618078"/>
                    </a:lnTo>
                    <a:lnTo>
                      <a:pt x="0" y="161807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6B1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68</a:t>
                </a:r>
              </a:p>
            </p:txBody>
          </p:sp>
          <p:sp>
            <p:nvSpPr>
              <p:cNvPr id="67" name="Text 153"/>
              <p:cNvSpPr txBox="1"/>
              <p:nvPr/>
            </p:nvSpPr>
            <p:spPr>
              <a:xfrm>
                <a:off x="4700984" y="5207008"/>
                <a:ext cx="676400" cy="205200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Category 5</a:t>
                </a: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7065866" y="2472597"/>
              <a:ext cx="628347" cy="2704012"/>
              <a:chOff x="5541866" y="2472597"/>
              <a:chExt cx="628347" cy="2704012"/>
            </a:xfrm>
          </p:grpSpPr>
          <p:sp>
            <p:nvSpPr>
              <p:cNvPr id="60" name="任意多边形 59"/>
              <p:cNvSpPr/>
              <p:nvPr/>
            </p:nvSpPr>
            <p:spPr>
              <a:xfrm>
                <a:off x="5541866" y="3320574"/>
                <a:ext cx="209449" cy="1856034"/>
              </a:xfrm>
              <a:custGeom>
                <a:avLst/>
                <a:gdLst>
                  <a:gd name="rtl" fmla="*/ -16876 w 209449"/>
                  <a:gd name="rtt" fmla="*/ -143622 h 1856034"/>
                  <a:gd name="rtr" fmla="*/ 226324 w 209449"/>
                  <a:gd name="rtb" fmla="*/ 0 h 1856034"/>
                </a:gdLst>
                <a:ahLst/>
                <a:cxnLst/>
                <a:rect l="rtl" t="rtt" r="rtr" b="rtb"/>
                <a:pathLst>
                  <a:path w="209449" h="1856034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856034"/>
                    </a:lnTo>
                    <a:lnTo>
                      <a:pt x="0" y="18560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A72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78</a:t>
                </a:r>
              </a:p>
            </p:txBody>
          </p:sp>
          <p:sp>
            <p:nvSpPr>
              <p:cNvPr id="61" name="任意多边形 60"/>
              <p:cNvSpPr/>
              <p:nvPr/>
            </p:nvSpPr>
            <p:spPr>
              <a:xfrm>
                <a:off x="5751316" y="3796479"/>
                <a:ext cx="209449" cy="1380130"/>
              </a:xfrm>
              <a:custGeom>
                <a:avLst/>
                <a:gdLst>
                  <a:gd name="rtl" fmla="*/ -16876 w 209449"/>
                  <a:gd name="rtt" fmla="*/ -143622 h 1380130"/>
                  <a:gd name="rtr" fmla="*/ 226324 w 209449"/>
                  <a:gd name="rtb" fmla="*/ 0 h 1380130"/>
                </a:gdLst>
                <a:ahLst/>
                <a:cxnLst/>
                <a:rect l="rtl" t="rtt" r="rtr" b="rtb"/>
                <a:pathLst>
                  <a:path w="209449" h="1380130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1380130"/>
                    </a:lnTo>
                    <a:lnTo>
                      <a:pt x="0" y="13801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lumMod val="85000"/>
                </a:srgbClr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58</a:t>
                </a:r>
              </a:p>
            </p:txBody>
          </p:sp>
          <p:sp>
            <p:nvSpPr>
              <p:cNvPr id="62" name="任意多边形 61"/>
              <p:cNvSpPr/>
              <p:nvPr/>
            </p:nvSpPr>
            <p:spPr>
              <a:xfrm>
                <a:off x="5960764" y="3154005"/>
                <a:ext cx="209449" cy="2022603"/>
              </a:xfrm>
              <a:custGeom>
                <a:avLst/>
                <a:gdLst>
                  <a:gd name="rtl" fmla="*/ -16876 w 209449"/>
                  <a:gd name="rtt" fmla="*/ -143622 h 2022603"/>
                  <a:gd name="rtr" fmla="*/ 226324 w 209449"/>
                  <a:gd name="rtb" fmla="*/ 0 h 2022603"/>
                </a:gdLst>
                <a:ahLst/>
                <a:cxnLst/>
                <a:rect l="rtl" t="rtt" r="rtr" b="rtb"/>
                <a:pathLst>
                  <a:path w="209449" h="2022603">
                    <a:moveTo>
                      <a:pt x="0" y="0"/>
                    </a:moveTo>
                    <a:lnTo>
                      <a:pt x="209449" y="0"/>
                    </a:lnTo>
                    <a:lnTo>
                      <a:pt x="209449" y="2022603"/>
                    </a:lnTo>
                    <a:lnTo>
                      <a:pt x="0" y="20226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6B14"/>
              </a:solidFill>
              <a:ln w="7600" cap="rnd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85</a:t>
                </a:r>
              </a:p>
            </p:txBody>
          </p:sp>
          <p:sp>
            <p:nvSpPr>
              <p:cNvPr id="63" name="Text 154"/>
              <p:cNvSpPr txBox="1"/>
              <p:nvPr/>
            </p:nvSpPr>
            <p:spPr>
              <a:xfrm>
                <a:off x="5517840" y="5207008"/>
                <a:ext cx="676400" cy="205200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05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Category 6</a:t>
                </a:r>
              </a:p>
            </p:txBody>
          </p:sp>
        </p:grpSp>
        <p:sp>
          <p:nvSpPr>
            <p:cNvPr id="59" name="任意多边形 58"/>
            <p:cNvSpPr/>
            <p:nvPr/>
          </p:nvSpPr>
          <p:spPr>
            <a:xfrm>
              <a:off x="2793108" y="2472597"/>
              <a:ext cx="5044758" cy="2704012"/>
            </a:xfrm>
            <a:custGeom>
              <a:avLst/>
              <a:gdLst/>
              <a:ahLst/>
              <a:cxnLst/>
              <a:rect l="0" t="0" r="0" b="0"/>
              <a:pathLst>
                <a:path w="5044758" h="2704012" fill="none">
                  <a:moveTo>
                    <a:pt x="0" y="0"/>
                  </a:moveTo>
                  <a:lnTo>
                    <a:pt x="0" y="2704012"/>
                  </a:lnTo>
                  <a:lnTo>
                    <a:pt x="5044758" y="2704012"/>
                  </a:lnTo>
                </a:path>
              </a:pathLst>
            </a:custGeom>
            <a:solidFill>
              <a:srgbClr val="FFFFFF"/>
            </a:solidFill>
            <a:ln w="7600" cap="rnd">
              <a:solidFill>
                <a:srgbClr val="FFFFFF">
                  <a:lumMod val="85000"/>
                </a:srgbClr>
              </a:solidFill>
              <a:bevel/>
              <a:headEnd type="arrow" w="med" len="med"/>
              <a:tailEnd type="arrow" w="med" len="med"/>
            </a:ln>
          </p:spPr>
          <p:txBody>
            <a:bodyPr/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7860323" y="1887066"/>
            <a:ext cx="3114161" cy="1187827"/>
            <a:chOff x="8092539" y="1973655"/>
            <a:chExt cx="2871208" cy="1068413"/>
          </a:xfrm>
        </p:grpSpPr>
        <p:sp>
          <p:nvSpPr>
            <p:cNvPr id="90" name="圆角矩形 89"/>
            <p:cNvSpPr/>
            <p:nvPr/>
          </p:nvSpPr>
          <p:spPr>
            <a:xfrm>
              <a:off x="8092539" y="1973655"/>
              <a:ext cx="2871208" cy="1068413"/>
            </a:xfrm>
            <a:prstGeom prst="roundRect">
              <a:avLst/>
            </a:prstGeom>
            <a:solidFill>
              <a:srgbClr val="F7F7F7"/>
            </a:solidFill>
            <a:ln w="9525" cap="flat">
              <a:solidFill>
                <a:srgbClr val="FFFFFF">
                  <a:lumMod val="75000"/>
                </a:srgbClr>
              </a:solidFill>
              <a:custDash>
                <a:ds d="380000" sp="120000"/>
              </a:custDash>
              <a:bevel/>
            </a:ln>
          </p:spPr>
          <p:txBody>
            <a:bodyPr wrap="square" lIns="0" tIns="0" rIns="0" bIns="0" rtlCol="0" anchor="ctr"/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3E393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文本框 63"/>
            <p:cNvSpPr txBox="1"/>
            <p:nvPr/>
          </p:nvSpPr>
          <p:spPr>
            <a:xfrm>
              <a:off x="8325881" y="2013868"/>
              <a:ext cx="235147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sz="2000" dirty="0"/>
                <a:t>系统易于维护和管理，维护周期控制在</a:t>
              </a:r>
              <a:r>
                <a:rPr lang="en-US" altLang="zh-CN" sz="2000" dirty="0"/>
                <a:t>1</a:t>
              </a:r>
              <a:r>
                <a:rPr lang="zh-CN" altLang="en-US" sz="2000" dirty="0"/>
                <a:t>个月及以上</a:t>
              </a:r>
              <a:r>
                <a:rPr lang="en-US" altLang="zh-CN" sz="2000" dirty="0">
                  <a:solidFill>
                    <a:schemeClr val="bg1">
                      <a:lumMod val="50000"/>
                    </a:schemeClr>
                  </a:solidFill>
                </a:rPr>
                <a:t>. </a:t>
              </a:r>
              <a:endParaRPr lang="zh-CN" altLang="en-US" sz="2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7860834" y="3188832"/>
            <a:ext cx="3113649" cy="1178618"/>
            <a:chOff x="8092539" y="3394997"/>
            <a:chExt cx="2871208" cy="1068413"/>
          </a:xfrm>
        </p:grpSpPr>
        <p:sp>
          <p:nvSpPr>
            <p:cNvPr id="93" name="圆角矩形 92"/>
            <p:cNvSpPr/>
            <p:nvPr/>
          </p:nvSpPr>
          <p:spPr>
            <a:xfrm>
              <a:off x="8092539" y="3394997"/>
              <a:ext cx="2871208" cy="1068413"/>
            </a:xfrm>
            <a:prstGeom prst="roundRect">
              <a:avLst/>
            </a:prstGeom>
            <a:solidFill>
              <a:srgbClr val="F7F7F7"/>
            </a:solidFill>
            <a:ln w="9525" cap="flat">
              <a:solidFill>
                <a:srgbClr val="FFFFFF">
                  <a:lumMod val="75000"/>
                </a:srgbClr>
              </a:solidFill>
              <a:custDash>
                <a:ds d="380000" sp="120000"/>
              </a:custDash>
              <a:bevel/>
            </a:ln>
          </p:spPr>
          <p:txBody>
            <a:bodyPr wrap="square" lIns="0" tIns="0" rIns="0" bIns="0" rtlCol="0" anchor="ctr"/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3E393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4" name="文本框 64"/>
            <p:cNvSpPr txBox="1"/>
            <p:nvPr/>
          </p:nvSpPr>
          <p:spPr>
            <a:xfrm>
              <a:off x="8316104" y="3428098"/>
              <a:ext cx="235147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dirty="0"/>
                <a:t>使用方便，易学易用，用户平均上手时间</a:t>
              </a:r>
              <a:r>
                <a:rPr lang="en-US" altLang="zh-CN" sz="2000" dirty="0"/>
                <a:t>10min</a:t>
              </a:r>
              <a:endParaRPr lang="zh-CN" altLang="en-US" sz="2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7904088" y="4481392"/>
            <a:ext cx="3070396" cy="1476540"/>
            <a:chOff x="8092539" y="4816339"/>
            <a:chExt cx="2871208" cy="1068413"/>
          </a:xfrm>
        </p:grpSpPr>
        <p:sp>
          <p:nvSpPr>
            <p:cNvPr id="96" name="圆角矩形 95"/>
            <p:cNvSpPr/>
            <p:nvPr/>
          </p:nvSpPr>
          <p:spPr>
            <a:xfrm>
              <a:off x="8092539" y="4816339"/>
              <a:ext cx="2871208" cy="1068413"/>
            </a:xfrm>
            <a:prstGeom prst="roundRect">
              <a:avLst/>
            </a:prstGeom>
            <a:solidFill>
              <a:srgbClr val="F7F7F7"/>
            </a:solidFill>
            <a:ln w="9525" cap="flat">
              <a:solidFill>
                <a:srgbClr val="FFFFFF">
                  <a:lumMod val="75000"/>
                </a:srgbClr>
              </a:solidFill>
              <a:custDash>
                <a:ds d="380000" sp="120000"/>
              </a:custDash>
              <a:bevel/>
            </a:ln>
          </p:spPr>
          <p:txBody>
            <a:bodyPr wrap="square" lIns="0" tIns="0" rIns="0" bIns="0" rtlCol="0" anchor="ctr"/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3E393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7" name="文本框 65"/>
            <p:cNvSpPr txBox="1"/>
            <p:nvPr/>
          </p:nvSpPr>
          <p:spPr>
            <a:xfrm>
              <a:off x="8293693" y="4881817"/>
              <a:ext cx="2351472" cy="47472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dirty="0"/>
                <a:t>具有较高的性价比，能创造</a:t>
              </a:r>
              <a:r>
                <a:rPr lang="en-US" altLang="zh-CN" sz="2000" dirty="0" smtClean="0"/>
                <a:t>&gt;=</a:t>
              </a:r>
              <a:r>
                <a:rPr lang="en-US" altLang="zh-CN" sz="2000" dirty="0"/>
                <a:t>3</a:t>
              </a:r>
              <a:r>
                <a:rPr lang="en-US" altLang="zh-CN" sz="2000" dirty="0" smtClean="0"/>
                <a:t>00</a:t>
              </a:r>
              <a:r>
                <a:rPr lang="en-US" altLang="zh-CN" sz="2000" dirty="0"/>
                <a:t>%</a:t>
              </a:r>
              <a:r>
                <a:rPr lang="zh-CN" altLang="en-US" sz="2000" dirty="0" smtClean="0"/>
                <a:t>的</a:t>
              </a:r>
              <a:r>
                <a:rPr lang="zh-CN" altLang="en-US" sz="2000" dirty="0"/>
                <a:t>盈利率</a:t>
              </a:r>
              <a:endParaRPr lang="zh-CN" altLang="en-US" sz="2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49" name="圆角矩形 48"/>
          <p:cNvSpPr/>
          <p:nvPr/>
        </p:nvSpPr>
        <p:spPr>
          <a:xfrm>
            <a:off x="7860323" y="580292"/>
            <a:ext cx="3056622" cy="1192835"/>
          </a:xfrm>
          <a:prstGeom prst="roundRect">
            <a:avLst/>
          </a:prstGeom>
          <a:solidFill>
            <a:srgbClr val="F7F7F7"/>
          </a:solidFill>
          <a:ln w="9525" cap="flat">
            <a:solidFill>
              <a:srgbClr val="FFFFFF">
                <a:lumMod val="75000"/>
              </a:srgbClr>
            </a:solidFill>
            <a:custDash>
              <a:ds d="380000" sp="120000"/>
            </a:custDash>
            <a:bevel/>
          </a:ln>
        </p:spPr>
        <p:txBody>
          <a:bodyPr wrap="square" lIns="0" tIns="0" rIns="0" bIns="0"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912" b="0" i="0" u="none" strike="noStrike" kern="0" cap="none" spc="0" normalizeH="0" baseline="0" noProof="0" dirty="0" smtClean="0">
              <a:ln>
                <a:noFill/>
              </a:ln>
              <a:solidFill>
                <a:srgbClr val="3E3938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63"/>
          <p:cNvSpPr txBox="1"/>
          <p:nvPr/>
        </p:nvSpPr>
        <p:spPr>
          <a:xfrm>
            <a:off x="7991434" y="659581"/>
            <a:ext cx="2351472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sz="2000" dirty="0"/>
              <a:t>具有较高的可靠性和可用性，容错率在</a:t>
            </a:r>
            <a:r>
              <a:rPr lang="en-US" altLang="zh-CN" sz="2000" dirty="0"/>
              <a:t>80%</a:t>
            </a:r>
            <a:r>
              <a:rPr lang="zh-CN" altLang="en-US" sz="2000" dirty="0"/>
              <a:t>以内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. 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73264" y="335382"/>
            <a:ext cx="23040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性能需求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72492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" name="表格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589573"/>
              </p:ext>
            </p:extLst>
          </p:nvPr>
        </p:nvGraphicFramePr>
        <p:xfrm>
          <a:off x="2189285" y="457200"/>
          <a:ext cx="9117624" cy="617220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558812">
                  <a:extLst>
                    <a:ext uri="{9D8B030D-6E8A-4147-A177-3AD203B41FA5}">
                      <a16:colId xmlns:a16="http://schemas.microsoft.com/office/drawing/2014/main" val="648959666"/>
                    </a:ext>
                  </a:extLst>
                </a:gridCol>
                <a:gridCol w="4558812">
                  <a:extLst>
                    <a:ext uri="{9D8B030D-6E8A-4147-A177-3AD203B41FA5}">
                      <a16:colId xmlns:a16="http://schemas.microsoft.com/office/drawing/2014/main" val="1037374386"/>
                    </a:ext>
                  </a:extLst>
                </a:gridCol>
              </a:tblGrid>
              <a:tr h="3907852">
                <a:tc>
                  <a:txBody>
                    <a:bodyPr/>
                    <a:lstStyle/>
                    <a:p>
                      <a:pPr lvl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 </a:t>
                      </a:r>
                    </a:p>
                    <a:p>
                      <a:pPr lvl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 </a:t>
                      </a:r>
                    </a:p>
                    <a:p>
                      <a:pPr lvl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b="0" kern="10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功能需求</a:t>
                      </a:r>
                      <a:endParaRPr lang="en-US" sz="1800" b="0" kern="100" cap="none" spc="0" dirty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lvl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 </a:t>
                      </a:r>
                      <a:endParaRPr lang="en-US" sz="1800" b="0" kern="100" cap="none" spc="0" dirty="0">
                        <a:ln w="0"/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zh-CN" altLang="en-US" sz="1800" b="0" kern="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游客通过注册成为系统用户，系统首页显示艺术画面和系统个性化设计和更新信息等。</a:t>
                      </a:r>
                      <a:endParaRPr lang="en-US" altLang="zh-CN" sz="1800" b="0" kern="0" cap="none" spc="0" dirty="0" smtClean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zh-CN" sz="1800" b="0" kern="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支持</a:t>
                      </a:r>
                      <a:r>
                        <a:rPr lang="zh-CN" sz="1800" b="0" kern="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支出</a:t>
                      </a:r>
                      <a:r>
                        <a:rPr lang="zh-CN" sz="1800" b="0" kern="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的分类管理，如增加支出类型：餐饮、交通、水电气等；</a:t>
                      </a:r>
                      <a:endParaRPr lang="en-US" sz="1800" b="0" kern="100" cap="none" spc="0" dirty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zh-CN" sz="1800" b="0" kern="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支持录入新的</a:t>
                      </a:r>
                      <a:r>
                        <a:rPr lang="zh-CN" sz="1800" b="0" kern="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支出记录；</a:t>
                      </a:r>
                      <a:endParaRPr lang="en-US" sz="1800" b="0" kern="100" cap="none" spc="0" dirty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zh-CN" sz="1800" b="0" kern="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支持</a:t>
                      </a:r>
                      <a:r>
                        <a:rPr lang="zh-CN" altLang="en-US" sz="1800" b="0" kern="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查看特定时间段内支出总额</a:t>
                      </a:r>
                      <a:endParaRPr lang="en-US" sz="1800" b="0" kern="100" cap="none" spc="0" dirty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marL="457200" lvl="0" indent="-4572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altLang="en-US" sz="1800" b="0" kern="10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支持</a:t>
                      </a:r>
                      <a:r>
                        <a:rPr lang="zh-CN" altLang="en-US" sz="1800" b="0" kern="10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查看特定时间段内各类别消费金额</a:t>
                      </a:r>
                      <a:endParaRPr lang="en-US" altLang="zh-CN" sz="1800" b="0" kern="100" cap="none" spc="0" dirty="0" smtClean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marL="457200" lvl="0" indent="-4572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altLang="en-US" sz="1800" b="0" kern="10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支持</a:t>
                      </a:r>
                      <a:r>
                        <a:rPr lang="zh-CN" altLang="en-US" sz="1800" b="0" kern="10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查看特定时间段内支出</a:t>
                      </a:r>
                      <a:r>
                        <a:rPr lang="zh-CN" altLang="en-US" sz="1800" b="0" kern="10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折线图与</a:t>
                      </a:r>
                      <a:r>
                        <a:rPr lang="zh-CN" altLang="en-US" sz="1800" b="0" kern="10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每类支出柱状图</a:t>
                      </a:r>
                      <a:r>
                        <a:rPr lang="en-US" sz="1800" b="0" kern="10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 </a:t>
                      </a:r>
                      <a:endParaRPr lang="en-US" sz="1800" b="0" kern="100" cap="none" spc="0" dirty="0">
                        <a:ln w="0"/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79840317"/>
                  </a:ext>
                </a:extLst>
              </a:tr>
              <a:tr h="1753061">
                <a:tc>
                  <a:txBody>
                    <a:bodyPr/>
                    <a:lstStyle/>
                    <a:p>
                      <a:pPr lvl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b="0" kern="100" cap="none" spc="0" dirty="0" smtClean="0">
                          <a:ln w="0"/>
                          <a:effectLst/>
                          <a:latin typeface="+mn-ea"/>
                          <a:ea typeface="+mn-ea"/>
                        </a:rPr>
                        <a:t>性能需求</a:t>
                      </a:r>
                      <a:endParaRPr lang="en-US" sz="1800" b="0" kern="100" cap="none" spc="0" dirty="0">
                        <a:ln w="0"/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sz="1800" b="0" kern="10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具有较高的可靠性和可用性；</a:t>
                      </a:r>
                      <a:endParaRPr lang="en-US" sz="1800" b="0" kern="100" cap="none" spc="0" dirty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sz="1800" b="0" kern="10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系统易于维护和管理；</a:t>
                      </a:r>
                      <a:endParaRPr lang="en-US" sz="1800" b="0" kern="100" cap="none" spc="0" dirty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sz="1800" b="0" kern="10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使用方便，易学易用；</a:t>
                      </a:r>
                      <a:endParaRPr lang="en-US" sz="1800" b="0" kern="100" cap="none" spc="0" dirty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sz="1800" b="0" kern="10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具有较高的性价比；</a:t>
                      </a:r>
                      <a:endParaRPr lang="en-US" sz="1800" b="0" kern="100" cap="none" spc="0" dirty="0">
                        <a:ln w="0"/>
                        <a:effectLst/>
                        <a:latin typeface="+mn-ea"/>
                        <a:ea typeface="+mn-ea"/>
                      </a:endParaRPr>
                    </a:p>
                    <a:p>
                      <a:pPr lvl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0" kern="100" cap="none" spc="0" dirty="0">
                          <a:ln w="0"/>
                          <a:effectLst/>
                          <a:latin typeface="+mn-ea"/>
                          <a:ea typeface="+mn-ea"/>
                        </a:rPr>
                        <a:t> </a:t>
                      </a:r>
                      <a:endParaRPr lang="en-US" sz="1800" b="0" kern="100" cap="none" spc="0" dirty="0">
                        <a:ln w="0"/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70973170"/>
                  </a:ext>
                </a:extLst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254977" y="298938"/>
            <a:ext cx="3297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需求表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8539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6527" y="1759592"/>
            <a:ext cx="4461769" cy="2954813"/>
          </a:xfrm>
          <a:prstGeom prst="rect">
            <a:avLst/>
          </a:prstGeom>
        </p:spPr>
      </p:pic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2165964"/>
              </p:ext>
            </p:extLst>
          </p:nvPr>
        </p:nvGraphicFramePr>
        <p:xfrm>
          <a:off x="5539153" y="1759592"/>
          <a:ext cx="6022730" cy="2954813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3011365">
                  <a:extLst>
                    <a:ext uri="{9D8B030D-6E8A-4147-A177-3AD203B41FA5}">
                      <a16:colId xmlns:a16="http://schemas.microsoft.com/office/drawing/2014/main" val="67387553"/>
                    </a:ext>
                  </a:extLst>
                </a:gridCol>
                <a:gridCol w="3011365">
                  <a:extLst>
                    <a:ext uri="{9D8B030D-6E8A-4147-A177-3AD203B41FA5}">
                      <a16:colId xmlns:a16="http://schemas.microsoft.com/office/drawing/2014/main" val="4261340958"/>
                    </a:ext>
                  </a:extLst>
                </a:gridCol>
              </a:tblGrid>
              <a:tr h="8943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b="0" kern="100" dirty="0">
                          <a:effectLst/>
                          <a:latin typeface="+mn-ea"/>
                          <a:ea typeface="+mn-ea"/>
                        </a:rPr>
                        <a:t>实体</a:t>
                      </a:r>
                      <a:endParaRPr lang="en-US" sz="2000" b="0" kern="1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000" b="0" kern="100" dirty="0" smtClean="0">
                          <a:effectLst/>
                          <a:latin typeface="+mn-ea"/>
                          <a:ea typeface="+mn-ea"/>
                        </a:rPr>
                        <a:t>属性</a:t>
                      </a:r>
                      <a:endParaRPr lang="en-US" sz="2000" b="0" kern="1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96145244"/>
                  </a:ext>
                </a:extLst>
              </a:tr>
              <a:tr h="93075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b="0" kern="100" dirty="0">
                          <a:effectLst/>
                          <a:latin typeface="+mn-ea"/>
                          <a:ea typeface="+mn-ea"/>
                        </a:rPr>
                        <a:t>用户</a:t>
                      </a:r>
                      <a:endParaRPr lang="en-US" sz="2000" b="0" kern="1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0" u="sng" kern="100" dirty="0">
                          <a:effectLst/>
                          <a:latin typeface="+mn-ea"/>
                          <a:ea typeface="+mn-ea"/>
                        </a:rPr>
                        <a:t>ID</a:t>
                      </a:r>
                      <a:r>
                        <a:rPr lang="zh-CN" sz="2000" b="0" kern="100" dirty="0">
                          <a:effectLst/>
                          <a:latin typeface="+mn-ea"/>
                          <a:ea typeface="+mn-ea"/>
                        </a:rPr>
                        <a:t>，</a:t>
                      </a:r>
                      <a:r>
                        <a:rPr lang="en-US" sz="2000" b="0" kern="100" dirty="0" err="1">
                          <a:effectLst/>
                          <a:latin typeface="+mn-ea"/>
                          <a:ea typeface="+mn-ea"/>
                        </a:rPr>
                        <a:t>pwd</a:t>
                      </a:r>
                      <a:r>
                        <a:rPr lang="zh-CN" sz="2000" b="0" kern="100" dirty="0">
                          <a:effectLst/>
                          <a:latin typeface="+mn-ea"/>
                          <a:ea typeface="+mn-ea"/>
                        </a:rPr>
                        <a:t>，</a:t>
                      </a:r>
                      <a:r>
                        <a:rPr lang="zh-CN" sz="2000" b="0" kern="100" dirty="0" smtClean="0">
                          <a:effectLst/>
                          <a:latin typeface="+mn-ea"/>
                          <a:ea typeface="+mn-ea"/>
                        </a:rPr>
                        <a:t>姓名</a:t>
                      </a:r>
                      <a:endParaRPr lang="en-US" sz="2000" b="0" kern="1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57865570"/>
                  </a:ext>
                </a:extLst>
              </a:tr>
              <a:tr h="112973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b="0" kern="100" dirty="0" smtClean="0">
                          <a:effectLst/>
                          <a:latin typeface="+mn-ea"/>
                          <a:ea typeface="+mn-ea"/>
                        </a:rPr>
                        <a:t>账</a:t>
                      </a:r>
                      <a:r>
                        <a:rPr lang="zh-CN" altLang="en-US" sz="2000" b="0" kern="100" dirty="0" smtClean="0">
                          <a:effectLst/>
                          <a:latin typeface="+mn-ea"/>
                          <a:ea typeface="+mn-ea"/>
                        </a:rPr>
                        <a:t>单</a:t>
                      </a:r>
                      <a:endParaRPr lang="en-US" sz="2000" b="0" kern="1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b="0" u="sng" kern="100" dirty="0" smtClean="0">
                          <a:effectLst/>
                          <a:latin typeface="+mn-ea"/>
                          <a:ea typeface="+mn-ea"/>
                        </a:rPr>
                        <a:t>账</a:t>
                      </a:r>
                      <a:r>
                        <a:rPr lang="zh-CN" altLang="en-US" sz="2000" b="0" u="sng" kern="100" dirty="0" smtClean="0">
                          <a:effectLst/>
                          <a:latin typeface="+mn-ea"/>
                          <a:ea typeface="+mn-ea"/>
                        </a:rPr>
                        <a:t>单</a:t>
                      </a:r>
                      <a:r>
                        <a:rPr lang="zh-CN" sz="2000" b="0" u="sng" kern="100" dirty="0" smtClean="0">
                          <a:effectLst/>
                          <a:latin typeface="+mn-ea"/>
                          <a:ea typeface="+mn-ea"/>
                        </a:rPr>
                        <a:t>号</a:t>
                      </a:r>
                      <a:r>
                        <a:rPr lang="zh-CN" sz="2000" b="0" kern="100" dirty="0">
                          <a:effectLst/>
                          <a:latin typeface="+mn-ea"/>
                          <a:ea typeface="+mn-ea"/>
                        </a:rPr>
                        <a:t>，金额，时间</a:t>
                      </a:r>
                      <a:r>
                        <a:rPr lang="zh-CN" sz="2000" b="0" kern="100" dirty="0" smtClean="0">
                          <a:effectLst/>
                          <a:latin typeface="+mn-ea"/>
                          <a:ea typeface="+mn-ea"/>
                        </a:rPr>
                        <a:t>，</a:t>
                      </a:r>
                      <a:r>
                        <a:rPr lang="zh-CN" altLang="en-US" sz="2000" b="0" kern="100" dirty="0" smtClean="0">
                          <a:effectLst/>
                          <a:latin typeface="+mn-ea"/>
                          <a:ea typeface="+mn-ea"/>
                        </a:rPr>
                        <a:t>消费类别，消费描述</a:t>
                      </a:r>
                      <a:endParaRPr lang="en-US" sz="2000" b="0" kern="1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4989674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237392" y="351693"/>
            <a:ext cx="38686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实体</a:t>
            </a:r>
            <a:r>
              <a:rPr lang="en-US" altLang="zh-CN" sz="3200" b="1" dirty="0">
                <a:solidFill>
                  <a:srgbClr val="ED7D31"/>
                </a:solidFill>
                <a:cs typeface="+mn-ea"/>
              </a:rPr>
              <a:t>-</a:t>
            </a:r>
            <a:r>
              <a:rPr lang="zh-CN" altLang="en-US" sz="3200" b="1" dirty="0">
                <a:solidFill>
                  <a:srgbClr val="ED7D31"/>
                </a:solidFill>
                <a:cs typeface="+mn-ea"/>
              </a:rPr>
              <a:t>属性表</a:t>
            </a:r>
            <a:endParaRPr lang="en-US" sz="3200" b="1" dirty="0">
              <a:solidFill>
                <a:srgbClr val="ED7D31"/>
              </a:solidFill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8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5401koso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880</Words>
  <Application>Microsoft Office PowerPoint</Application>
  <PresentationFormat>宽屏</PresentationFormat>
  <Paragraphs>148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51" baseType="lpstr">
      <vt:lpstr>FandolFang R</vt:lpstr>
      <vt:lpstr>OPPOSans B</vt:lpstr>
      <vt:lpstr>新細明體</vt:lpstr>
      <vt:lpstr>阿里巴巴普惠体 B</vt:lpstr>
      <vt:lpstr>DengXian</vt:lpstr>
      <vt:lpstr>STXinwei</vt:lpstr>
      <vt:lpstr>STXingkai</vt:lpstr>
      <vt:lpstr>宋体</vt:lpstr>
      <vt:lpstr>微软雅黑</vt:lpstr>
      <vt:lpstr>NSimSun</vt:lpstr>
      <vt:lpstr>Arial</vt:lpstr>
      <vt:lpstr>Calibri</vt:lpstr>
      <vt:lpstr>Times New Roman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</dc:title>
  <dc:creator>第一PPT</dc:creator>
  <cp:keywords>www.1ppt.com</cp:keywords>
  <dc:description>www.1ppt.com</dc:description>
  <cp:lastModifiedBy>Windows User</cp:lastModifiedBy>
  <cp:revision>98</cp:revision>
  <dcterms:created xsi:type="dcterms:W3CDTF">2020-05-09T03:59:39Z</dcterms:created>
  <dcterms:modified xsi:type="dcterms:W3CDTF">2021-06-17T11:12:04Z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2052-11.8.2.8506</vt:lpwstr>
  </property>
</Properties>
</file>

<file path=docProps/thumbnail.jpeg>
</file>